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Averta 1" panose="020B0604020202020204" charset="0"/>
      <p:regular r:id="rId20"/>
    </p:embeddedFont>
    <p:embeddedFont>
      <p:font typeface="Averta 2" panose="020B0604020202020204" charset="0"/>
      <p:regular r:id="rId21"/>
    </p:embeddedFont>
    <p:embeddedFont>
      <p:font typeface="Averta 3" panose="020B0604020202020204" charset="0"/>
      <p:regular r:id="rId22"/>
    </p:embeddedFont>
    <p:embeddedFont>
      <p:font typeface="Averta Std"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10" Type="http://schemas.openxmlformats.org/officeDocument/2006/relationships/image" Target="../media/image15.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5.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18" Type="http://schemas.openxmlformats.org/officeDocument/2006/relationships/image" Target="../media/image67.sv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svg"/><Relationship Id="rId17" Type="http://schemas.openxmlformats.org/officeDocument/2006/relationships/image" Target="../media/image66.png"/><Relationship Id="rId2" Type="http://schemas.openxmlformats.org/officeDocument/2006/relationships/image" Target="../media/image15.png"/><Relationship Id="rId16" Type="http://schemas.openxmlformats.org/officeDocument/2006/relationships/image" Target="../media/image65.svg"/><Relationship Id="rId20" Type="http://schemas.openxmlformats.org/officeDocument/2006/relationships/image" Target="../media/image69.sv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svg"/><Relationship Id="rId19" Type="http://schemas.openxmlformats.org/officeDocument/2006/relationships/image" Target="../media/image68.pn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 Id="rId22" Type="http://schemas.openxmlformats.org/officeDocument/2006/relationships/image" Target="../media/image71.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svg"/><Relationship Id="rId7" Type="http://schemas.openxmlformats.org/officeDocument/2006/relationships/image" Target="../media/image7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131">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731187" y="617324"/>
            <a:ext cx="4555621" cy="1020976"/>
          </a:xfrm>
          <a:custGeom>
            <a:avLst/>
            <a:gdLst/>
            <a:ahLst/>
            <a:cxnLst/>
            <a:rect l="l" t="t" r="r" b="b"/>
            <a:pathLst>
              <a:path w="4555621" h="1020976">
                <a:moveTo>
                  <a:pt x="0" y="0"/>
                </a:moveTo>
                <a:lnTo>
                  <a:pt x="4555621" y="0"/>
                </a:lnTo>
                <a:lnTo>
                  <a:pt x="4555621" y="1020976"/>
                </a:lnTo>
                <a:lnTo>
                  <a:pt x="0" y="1020976"/>
                </a:lnTo>
                <a:lnTo>
                  <a:pt x="0" y="0"/>
                </a:lnTo>
                <a:close/>
              </a:path>
            </a:pathLst>
          </a:custGeom>
          <a:blipFill>
            <a:blip r:embed="rId4"/>
            <a:stretch>
              <a:fillRect b="-167"/>
            </a:stretch>
          </a:blipFill>
        </p:spPr>
      </p:sp>
      <p:sp>
        <p:nvSpPr>
          <p:cNvPr id="4" name="TextBox 4"/>
          <p:cNvSpPr txBox="1"/>
          <p:nvPr/>
        </p:nvSpPr>
        <p:spPr>
          <a:xfrm>
            <a:off x="9285808" y="2640404"/>
            <a:ext cx="8001000" cy="3847668"/>
          </a:xfrm>
          <a:prstGeom prst="rect">
            <a:avLst/>
          </a:prstGeom>
        </p:spPr>
        <p:txBody>
          <a:bodyPr lIns="0" tIns="0" rIns="0" bIns="0" rtlCol="0" anchor="t">
            <a:spAutoFit/>
          </a:bodyPr>
          <a:lstStyle/>
          <a:p>
            <a:pPr algn="l">
              <a:lnSpc>
                <a:spcPts val="10075"/>
              </a:lnSpc>
            </a:pPr>
            <a:r>
              <a:rPr lang="en-US" sz="8768">
                <a:solidFill>
                  <a:srgbClr val="FFFFFF"/>
                </a:solidFill>
                <a:latin typeface="Averta 1"/>
                <a:ea typeface="Averta 1"/>
                <a:cs typeface="Averta 1"/>
                <a:sym typeface="Averta 1"/>
              </a:rPr>
              <a:t>THE </a:t>
            </a:r>
          </a:p>
          <a:p>
            <a:pPr algn="l">
              <a:lnSpc>
                <a:spcPts val="10075"/>
              </a:lnSpc>
            </a:pPr>
            <a:r>
              <a:rPr lang="en-US" sz="8768">
                <a:solidFill>
                  <a:srgbClr val="FFFFFF"/>
                </a:solidFill>
                <a:latin typeface="Averta 2"/>
                <a:ea typeface="Averta 2"/>
                <a:cs typeface="Averta 2"/>
                <a:sym typeface="Averta 2"/>
              </a:rPr>
              <a:t>RHODES SCHOLARSHIP</a:t>
            </a:r>
          </a:p>
        </p:txBody>
      </p:sp>
      <p:sp>
        <p:nvSpPr>
          <p:cNvPr id="5" name="TextBox 5"/>
          <p:cNvSpPr txBox="1"/>
          <p:nvPr/>
        </p:nvSpPr>
        <p:spPr>
          <a:xfrm>
            <a:off x="8325498" y="7354847"/>
            <a:ext cx="9009612" cy="748031"/>
          </a:xfrm>
          <a:prstGeom prst="rect">
            <a:avLst/>
          </a:prstGeom>
        </p:spPr>
        <p:txBody>
          <a:bodyPr lIns="0" tIns="0" rIns="0" bIns="0" rtlCol="0" anchor="t">
            <a:spAutoFit/>
          </a:bodyPr>
          <a:lstStyle/>
          <a:p>
            <a:pPr algn="ctr">
              <a:lnSpc>
                <a:spcPts val="6019"/>
              </a:lnSpc>
            </a:pPr>
            <a:r>
              <a:rPr lang="en-US" sz="4299">
                <a:solidFill>
                  <a:srgbClr val="FFFFFF"/>
                </a:solidFill>
                <a:latin typeface="Averta 3"/>
                <a:ea typeface="Averta 3"/>
                <a:cs typeface="Averta 3"/>
                <a:sym typeface="Averta 3"/>
              </a:rPr>
              <a:t>Information for Academic Advisors </a:t>
            </a:r>
          </a:p>
        </p:txBody>
      </p:sp>
      <p:sp>
        <p:nvSpPr>
          <p:cNvPr id="6" name="Freeform 6"/>
          <p:cNvSpPr/>
          <p:nvPr/>
        </p:nvSpPr>
        <p:spPr>
          <a:xfrm>
            <a:off x="0" y="25489"/>
            <a:ext cx="8305800" cy="10236021"/>
          </a:xfrm>
          <a:custGeom>
            <a:avLst/>
            <a:gdLst/>
            <a:ahLst/>
            <a:cxnLst/>
            <a:rect l="l" t="t" r="r" b="b"/>
            <a:pathLst>
              <a:path w="8305800" h="10236021">
                <a:moveTo>
                  <a:pt x="0" y="0"/>
                </a:moveTo>
                <a:lnTo>
                  <a:pt x="8305800" y="0"/>
                </a:lnTo>
                <a:lnTo>
                  <a:pt x="8305800" y="10236021"/>
                </a:lnTo>
                <a:lnTo>
                  <a:pt x="0" y="10236021"/>
                </a:lnTo>
                <a:lnTo>
                  <a:pt x="0" y="0"/>
                </a:lnTo>
                <a:close/>
              </a:path>
            </a:pathLst>
          </a:custGeom>
          <a:blipFill>
            <a:blip r:embed="rId5"/>
            <a:stretch>
              <a:fillRect t="-11" b="-11"/>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C94AD"/>
        </a:solidFill>
        <a:effectLst/>
      </p:bgPr>
    </p:bg>
    <p:spTree>
      <p:nvGrpSpPr>
        <p:cNvPr id="1" name=""/>
        <p:cNvGrpSpPr/>
        <p:nvPr/>
      </p:nvGrpSpPr>
      <p:grpSpPr>
        <a:xfrm>
          <a:off x="0" y="0"/>
          <a:ext cx="0" cy="0"/>
          <a:chOff x="0" y="0"/>
          <a:chExt cx="0" cy="0"/>
        </a:xfrm>
      </p:grpSpPr>
      <p:sp>
        <p:nvSpPr>
          <p:cNvPr id="2" name="TextBox 2"/>
          <p:cNvSpPr txBox="1"/>
          <p:nvPr/>
        </p:nvSpPr>
        <p:spPr>
          <a:xfrm>
            <a:off x="942413" y="526511"/>
            <a:ext cx="11928568" cy="920066"/>
          </a:xfrm>
          <a:prstGeom prst="rect">
            <a:avLst/>
          </a:prstGeom>
        </p:spPr>
        <p:txBody>
          <a:bodyPr lIns="0" tIns="0" rIns="0" bIns="0" rtlCol="0" anchor="t">
            <a:spAutoFit/>
          </a:bodyPr>
          <a:lstStyle/>
          <a:p>
            <a:pPr algn="l">
              <a:lnSpc>
                <a:spcPts val="7560"/>
              </a:lnSpc>
            </a:pPr>
            <a:r>
              <a:rPr lang="en-US" sz="5400">
                <a:solidFill>
                  <a:srgbClr val="ECE4D3"/>
                </a:solidFill>
                <a:latin typeface="Averta 2"/>
                <a:ea typeface="Averta 2"/>
                <a:cs typeface="Averta 2"/>
                <a:sym typeface="Averta 2"/>
              </a:rPr>
              <a:t>What makes the Scholarship Unique?</a:t>
            </a:r>
          </a:p>
        </p:txBody>
      </p:sp>
      <p:sp>
        <p:nvSpPr>
          <p:cNvPr id="3" name="TextBox 3"/>
          <p:cNvSpPr txBox="1"/>
          <p:nvPr/>
        </p:nvSpPr>
        <p:spPr>
          <a:xfrm>
            <a:off x="705178" y="3006598"/>
            <a:ext cx="8097524" cy="6157595"/>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010101"/>
                </a:solidFill>
                <a:latin typeface="Averta 1"/>
                <a:ea typeface="Averta 1"/>
                <a:cs typeface="Averta 1"/>
                <a:sym typeface="Averta 1"/>
              </a:rPr>
              <a:t>From the moment Scholars are selected, they will be welcomed into a global, lifelong community of Rhodes Scholars, Alumni, and Fellows from our partnership programmes. </a:t>
            </a:r>
          </a:p>
          <a:p>
            <a:pPr algn="l">
              <a:lnSpc>
                <a:spcPts val="4480"/>
              </a:lnSpc>
              <a:spcBef>
                <a:spcPct val="0"/>
              </a:spcBef>
            </a:pPr>
            <a:endParaRPr lang="en-US" sz="3200">
              <a:solidFill>
                <a:srgbClr val="010101"/>
              </a:solidFill>
              <a:latin typeface="Averta 1"/>
              <a:ea typeface="Averta 1"/>
              <a:cs typeface="Averta 1"/>
              <a:sym typeface="Averta 1"/>
            </a:endParaRPr>
          </a:p>
          <a:p>
            <a:pPr marL="690881" lvl="1" indent="-345440" algn="l">
              <a:lnSpc>
                <a:spcPts val="4480"/>
              </a:lnSpc>
              <a:buFont typeface="Arial"/>
              <a:buChar char="•"/>
            </a:pPr>
            <a:r>
              <a:rPr lang="en-US" sz="3200">
                <a:solidFill>
                  <a:srgbClr val="010101"/>
                </a:solidFill>
                <a:latin typeface="Averta 1"/>
                <a:ea typeface="Averta 1"/>
                <a:cs typeface="Averta 1"/>
                <a:sym typeface="Averta 1"/>
              </a:rPr>
              <a:t>Beyond gaining access to a powerful professional network, they will connect with thoughtful, kind and ambitious individuals from around the world, collectively striving to drive progress. </a:t>
            </a:r>
          </a:p>
        </p:txBody>
      </p:sp>
      <p:grpSp>
        <p:nvGrpSpPr>
          <p:cNvPr id="4" name="Group 4"/>
          <p:cNvGrpSpPr/>
          <p:nvPr/>
        </p:nvGrpSpPr>
        <p:grpSpPr>
          <a:xfrm>
            <a:off x="10846481" y="2994639"/>
            <a:ext cx="7441519" cy="7482861"/>
            <a:chOff x="0" y="0"/>
            <a:chExt cx="9922026" cy="9977148"/>
          </a:xfrm>
        </p:grpSpPr>
        <p:grpSp>
          <p:nvGrpSpPr>
            <p:cNvPr id="5" name="Group 5"/>
            <p:cNvGrpSpPr/>
            <p:nvPr/>
          </p:nvGrpSpPr>
          <p:grpSpPr>
            <a:xfrm>
              <a:off x="0" y="0"/>
              <a:ext cx="9922026" cy="9922026"/>
              <a:chOff x="0" y="0"/>
              <a:chExt cx="2709333" cy="2709333"/>
            </a:xfrm>
          </p:grpSpPr>
          <p:sp>
            <p:nvSpPr>
              <p:cNvPr id="6" name="Freeform 6"/>
              <p:cNvSpPr/>
              <p:nvPr/>
            </p:nvSpPr>
            <p:spPr>
              <a:xfrm>
                <a:off x="0" y="0"/>
                <a:ext cx="2709333" cy="2709333"/>
              </a:xfrm>
              <a:custGeom>
                <a:avLst/>
                <a:gdLst/>
                <a:ahLst/>
                <a:cxnLst/>
                <a:rect l="l" t="t" r="r" b="b"/>
                <a:pathLst>
                  <a:path w="2709333" h="2709333">
                    <a:moveTo>
                      <a:pt x="0" y="0"/>
                    </a:moveTo>
                    <a:lnTo>
                      <a:pt x="2709333" y="0"/>
                    </a:lnTo>
                    <a:lnTo>
                      <a:pt x="2709333" y="2709333"/>
                    </a:lnTo>
                    <a:lnTo>
                      <a:pt x="0" y="2709333"/>
                    </a:lnTo>
                    <a:close/>
                  </a:path>
                </a:pathLst>
              </a:custGeom>
              <a:solidFill>
                <a:srgbClr val="ECECEC"/>
              </a:solidFill>
            </p:spPr>
          </p:sp>
          <p:sp>
            <p:nvSpPr>
              <p:cNvPr id="7" name="TextBox 7"/>
              <p:cNvSpPr txBox="1"/>
              <p:nvPr/>
            </p:nvSpPr>
            <p:spPr>
              <a:xfrm>
                <a:off x="0" y="-38100"/>
                <a:ext cx="2709333" cy="2747433"/>
              </a:xfrm>
              <a:prstGeom prst="rect">
                <a:avLst/>
              </a:prstGeom>
            </p:spPr>
            <p:txBody>
              <a:bodyPr lIns="36748" tIns="36748" rIns="36748" bIns="36748" rtlCol="0" anchor="ctr"/>
              <a:lstStyle/>
              <a:p>
                <a:pPr algn="ctr">
                  <a:lnSpc>
                    <a:spcPts val="2103"/>
                  </a:lnSpc>
                </a:pPr>
                <a:endParaRPr/>
              </a:p>
            </p:txBody>
          </p:sp>
        </p:grpSp>
        <p:sp>
          <p:nvSpPr>
            <p:cNvPr id="8" name="Freeform 8"/>
            <p:cNvSpPr/>
            <p:nvPr/>
          </p:nvSpPr>
          <p:spPr>
            <a:xfrm>
              <a:off x="0" y="0"/>
              <a:ext cx="9912839" cy="9912839"/>
            </a:xfrm>
            <a:custGeom>
              <a:avLst/>
              <a:gdLst/>
              <a:ahLst/>
              <a:cxnLst/>
              <a:rect l="l" t="t" r="r" b="b"/>
              <a:pathLst>
                <a:path w="9912839" h="9912839">
                  <a:moveTo>
                    <a:pt x="0" y="0"/>
                  </a:moveTo>
                  <a:lnTo>
                    <a:pt x="9912839" y="0"/>
                  </a:lnTo>
                  <a:lnTo>
                    <a:pt x="9912839" y="9912839"/>
                  </a:lnTo>
                  <a:lnTo>
                    <a:pt x="0" y="9912839"/>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426142" y="397122"/>
              <a:ext cx="9223098" cy="9172791"/>
            </a:xfrm>
            <a:custGeom>
              <a:avLst/>
              <a:gdLst/>
              <a:ahLst/>
              <a:cxnLst/>
              <a:rect l="l" t="t" r="r" b="b"/>
              <a:pathLst>
                <a:path w="9223098" h="9172791">
                  <a:moveTo>
                    <a:pt x="0" y="0"/>
                  </a:moveTo>
                  <a:lnTo>
                    <a:pt x="9223099" y="0"/>
                  </a:lnTo>
                  <a:lnTo>
                    <a:pt x="9223099" y="9172790"/>
                  </a:lnTo>
                  <a:lnTo>
                    <a:pt x="0" y="9172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2033917" y="7291002"/>
              <a:ext cx="2173336" cy="2686146"/>
            </a:xfrm>
            <a:custGeom>
              <a:avLst/>
              <a:gdLst/>
              <a:ahLst/>
              <a:cxnLst/>
              <a:rect l="l" t="t" r="r" b="b"/>
              <a:pathLst>
                <a:path w="2173336" h="2686146">
                  <a:moveTo>
                    <a:pt x="0" y="0"/>
                  </a:moveTo>
                  <a:lnTo>
                    <a:pt x="2173335" y="0"/>
                  </a:lnTo>
                  <a:lnTo>
                    <a:pt x="2173335" y="2686146"/>
                  </a:lnTo>
                  <a:lnTo>
                    <a:pt x="0" y="26861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653458" y="435254"/>
              <a:ext cx="902011" cy="1095522"/>
            </a:xfrm>
            <a:custGeom>
              <a:avLst/>
              <a:gdLst/>
              <a:ahLst/>
              <a:cxnLst/>
              <a:rect l="l" t="t" r="r" b="b"/>
              <a:pathLst>
                <a:path w="902011" h="1095522">
                  <a:moveTo>
                    <a:pt x="0" y="0"/>
                  </a:moveTo>
                  <a:lnTo>
                    <a:pt x="902011" y="0"/>
                  </a:lnTo>
                  <a:lnTo>
                    <a:pt x="902011" y="1095523"/>
                  </a:lnTo>
                  <a:lnTo>
                    <a:pt x="0" y="1095523"/>
                  </a:lnTo>
                  <a:lnTo>
                    <a:pt x="0" y="0"/>
                  </a:lnTo>
                  <a:close/>
                </a:path>
              </a:pathLst>
            </a:custGeom>
            <a:blipFill>
              <a:blip r:embed="rId8"/>
              <a:stretch>
                <a:fillRect/>
              </a:stretch>
            </a:blipFill>
          </p:spPr>
        </p:sp>
        <p:sp>
          <p:nvSpPr>
            <p:cNvPr id="12" name="Freeform 12"/>
            <p:cNvSpPr/>
            <p:nvPr/>
          </p:nvSpPr>
          <p:spPr>
            <a:xfrm>
              <a:off x="0" y="5488775"/>
              <a:ext cx="3456320" cy="4424064"/>
            </a:xfrm>
            <a:custGeom>
              <a:avLst/>
              <a:gdLst/>
              <a:ahLst/>
              <a:cxnLst/>
              <a:rect l="l" t="t" r="r" b="b"/>
              <a:pathLst>
                <a:path w="3456320" h="4424064">
                  <a:moveTo>
                    <a:pt x="0" y="0"/>
                  </a:moveTo>
                  <a:lnTo>
                    <a:pt x="3456320" y="0"/>
                  </a:lnTo>
                  <a:lnTo>
                    <a:pt x="3456320" y="4424064"/>
                  </a:lnTo>
                  <a:lnTo>
                    <a:pt x="0" y="4424064"/>
                  </a:lnTo>
                  <a:lnTo>
                    <a:pt x="0" y="0"/>
                  </a:lnTo>
                  <a:close/>
                </a:path>
              </a:pathLst>
            </a:custGeom>
            <a:blipFill>
              <a:blip r:embed="rId9"/>
              <a:stretch>
                <a:fillRect l="-179840" t="-69668" r="-168807" b="-64003"/>
              </a:stretch>
            </a:blipFill>
          </p:spPr>
        </p:sp>
        <p:sp>
          <p:nvSpPr>
            <p:cNvPr id="13" name="TextBox 13"/>
            <p:cNvSpPr txBox="1"/>
            <p:nvPr/>
          </p:nvSpPr>
          <p:spPr>
            <a:xfrm>
              <a:off x="5437070" y="7847524"/>
              <a:ext cx="3233854" cy="1073112"/>
            </a:xfrm>
            <a:prstGeom prst="rect">
              <a:avLst/>
            </a:prstGeom>
          </p:spPr>
          <p:txBody>
            <a:bodyPr lIns="0" tIns="0" rIns="0" bIns="0" rtlCol="0" anchor="t">
              <a:spAutoFit/>
            </a:bodyPr>
            <a:lstStyle/>
            <a:p>
              <a:pPr algn="l">
                <a:lnSpc>
                  <a:spcPts val="3215"/>
                </a:lnSpc>
              </a:pPr>
              <a:r>
                <a:rPr lang="en-US" sz="2531" spc="-37">
                  <a:solidFill>
                    <a:srgbClr val="231F20"/>
                  </a:solidFill>
                  <a:latin typeface="Averta Std"/>
                  <a:ea typeface="Averta Std"/>
                  <a:cs typeface="Averta Std"/>
                  <a:sym typeface="Averta Std"/>
                </a:rPr>
                <a:t>Joel Nichols Canada</a:t>
              </a:r>
            </a:p>
          </p:txBody>
        </p:sp>
        <p:sp>
          <p:nvSpPr>
            <p:cNvPr id="14" name="TextBox 14"/>
            <p:cNvSpPr txBox="1"/>
            <p:nvPr/>
          </p:nvSpPr>
          <p:spPr>
            <a:xfrm>
              <a:off x="839884" y="1288857"/>
              <a:ext cx="8089939" cy="5580799"/>
            </a:xfrm>
            <a:prstGeom prst="rect">
              <a:avLst/>
            </a:prstGeom>
          </p:spPr>
          <p:txBody>
            <a:bodyPr lIns="0" tIns="0" rIns="0" bIns="0" rtlCol="0" anchor="t">
              <a:spAutoFit/>
            </a:bodyPr>
            <a:lstStyle/>
            <a:p>
              <a:pPr algn="ctr">
                <a:lnSpc>
                  <a:spcPts val="2996"/>
                </a:lnSpc>
              </a:pPr>
              <a:r>
                <a:rPr lang="en-US" sz="2748" spc="-41" dirty="0">
                  <a:solidFill>
                    <a:srgbClr val="231F20"/>
                  </a:solidFill>
                  <a:latin typeface="Averta 1"/>
                  <a:ea typeface="Averta 1"/>
                  <a:cs typeface="Averta 1"/>
                  <a:sym typeface="Averta 1"/>
                </a:rPr>
                <a:t>“One of the things</a:t>
              </a:r>
            </a:p>
            <a:p>
              <a:pPr algn="ctr">
                <a:lnSpc>
                  <a:spcPts val="2996"/>
                </a:lnSpc>
              </a:pPr>
              <a:r>
                <a:rPr lang="en-US" sz="2748" spc="-41" dirty="0">
                  <a:solidFill>
                    <a:srgbClr val="231F20"/>
                  </a:solidFill>
                  <a:latin typeface="Averta 1"/>
                  <a:ea typeface="Averta 1"/>
                  <a:cs typeface="Averta 1"/>
                  <a:sym typeface="Averta 1"/>
                </a:rPr>
                <a:t>I was most excited about</a:t>
              </a:r>
            </a:p>
            <a:p>
              <a:pPr algn="ctr">
                <a:lnSpc>
                  <a:spcPts val="2996"/>
                </a:lnSpc>
              </a:pPr>
              <a:r>
                <a:rPr lang="en-US" sz="2748" spc="-41" dirty="0">
                  <a:solidFill>
                    <a:srgbClr val="231F20"/>
                  </a:solidFill>
                  <a:latin typeface="Averta 1"/>
                  <a:ea typeface="Averta 1"/>
                  <a:cs typeface="Averta 1"/>
                  <a:sym typeface="Averta 1"/>
                </a:rPr>
                <a:t>is that idea of the Rhodes</a:t>
              </a:r>
            </a:p>
            <a:p>
              <a:pPr algn="ctr">
                <a:lnSpc>
                  <a:spcPts val="2996"/>
                </a:lnSpc>
              </a:pPr>
              <a:r>
                <a:rPr lang="en-US" sz="2748" spc="-41" dirty="0">
                  <a:solidFill>
                    <a:srgbClr val="231F20"/>
                  </a:solidFill>
                  <a:latin typeface="Averta 1"/>
                  <a:ea typeface="Averta 1"/>
                  <a:cs typeface="Averta 1"/>
                  <a:sym typeface="Averta 1"/>
                </a:rPr>
                <a:t>community and the fellowship</a:t>
              </a:r>
            </a:p>
            <a:p>
              <a:pPr algn="ctr">
                <a:lnSpc>
                  <a:spcPts val="2996"/>
                </a:lnSpc>
              </a:pPr>
              <a:r>
                <a:rPr lang="en-US" sz="2748" spc="-41" dirty="0">
                  <a:solidFill>
                    <a:srgbClr val="231F20"/>
                  </a:solidFill>
                  <a:latin typeface="Averta 1"/>
                  <a:ea typeface="Averta 1"/>
                  <a:cs typeface="Averta 1"/>
                  <a:sym typeface="Averta 1"/>
                </a:rPr>
                <a:t>that exists beyond this degree that</a:t>
              </a:r>
            </a:p>
            <a:p>
              <a:pPr algn="ctr">
                <a:lnSpc>
                  <a:spcPts val="2996"/>
                </a:lnSpc>
              </a:pPr>
              <a:r>
                <a:rPr lang="en-US" sz="2748" spc="-41" dirty="0">
                  <a:solidFill>
                    <a:srgbClr val="231F20"/>
                  </a:solidFill>
                  <a:latin typeface="Averta 1"/>
                  <a:ea typeface="Averta 1"/>
                  <a:cs typeface="Averta 1"/>
                  <a:sym typeface="Averta 1"/>
                </a:rPr>
                <a:t>I’ll have with me for life. It’s access to some of the greatest minds in the world, the leading researchers in different fields. And as an artist, it’s amazing to have that kind</a:t>
              </a:r>
            </a:p>
            <a:p>
              <a:pPr algn="ctr">
                <a:lnSpc>
                  <a:spcPts val="2996"/>
                </a:lnSpc>
              </a:pPr>
              <a:endParaRPr lang="en-US" sz="2748" spc="-41" dirty="0">
                <a:solidFill>
                  <a:srgbClr val="231F20"/>
                </a:solidFill>
                <a:latin typeface="Averta 1"/>
                <a:ea typeface="Averta 1"/>
                <a:cs typeface="Averta 1"/>
                <a:sym typeface="Averta 1"/>
              </a:endParaRPr>
            </a:p>
          </p:txBody>
        </p:sp>
        <p:sp>
          <p:nvSpPr>
            <p:cNvPr id="15" name="TextBox 15"/>
            <p:cNvSpPr txBox="1"/>
            <p:nvPr/>
          </p:nvSpPr>
          <p:spPr>
            <a:xfrm>
              <a:off x="0" y="6278926"/>
              <a:ext cx="7454292" cy="1162410"/>
            </a:xfrm>
            <a:prstGeom prst="rect">
              <a:avLst/>
            </a:prstGeom>
          </p:spPr>
          <p:txBody>
            <a:bodyPr lIns="0" tIns="0" rIns="0" bIns="0" rtlCol="0" anchor="t">
              <a:spAutoFit/>
            </a:bodyPr>
            <a:lstStyle/>
            <a:p>
              <a:pPr algn="r">
                <a:lnSpc>
                  <a:spcPts val="3491"/>
                </a:lnSpc>
                <a:spcBef>
                  <a:spcPct val="0"/>
                </a:spcBef>
              </a:pPr>
              <a:r>
                <a:rPr lang="en-US" sz="2748" spc="-41">
                  <a:solidFill>
                    <a:srgbClr val="231F20"/>
                  </a:solidFill>
                  <a:latin typeface="Averta 1"/>
                  <a:ea typeface="Averta 1"/>
                  <a:cs typeface="Averta 1"/>
                  <a:sym typeface="Averta 1"/>
                </a:rPr>
                <a:t>of network set up</a:t>
              </a:r>
            </a:p>
            <a:p>
              <a:pPr algn="r">
                <a:lnSpc>
                  <a:spcPts val="3491"/>
                </a:lnSpc>
                <a:spcBef>
                  <a:spcPct val="0"/>
                </a:spcBef>
              </a:pPr>
              <a:r>
                <a:rPr lang="en-US" sz="2748" spc="-41">
                  <a:solidFill>
                    <a:srgbClr val="231F20"/>
                  </a:solidFill>
                  <a:latin typeface="Averta 1"/>
                  <a:ea typeface="Averta 1"/>
                  <a:cs typeface="Averta 1"/>
                  <a:sym typeface="Averta 1"/>
                </a:rPr>
                <a:t> for you.”</a:t>
              </a:r>
            </a:p>
          </p:txBody>
        </p:sp>
      </p:grpSp>
      <p:sp>
        <p:nvSpPr>
          <p:cNvPr id="16" name="TextBox 16"/>
          <p:cNvSpPr txBox="1"/>
          <p:nvPr/>
        </p:nvSpPr>
        <p:spPr>
          <a:xfrm>
            <a:off x="1028700" y="1751922"/>
            <a:ext cx="10378930" cy="571500"/>
          </a:xfrm>
          <a:prstGeom prst="rect">
            <a:avLst/>
          </a:prstGeom>
        </p:spPr>
        <p:txBody>
          <a:bodyPr lIns="0" tIns="0" rIns="0" bIns="0" rtlCol="0" anchor="t">
            <a:spAutoFit/>
          </a:bodyPr>
          <a:lstStyle/>
          <a:p>
            <a:pPr algn="l">
              <a:lnSpc>
                <a:spcPts val="4439"/>
              </a:lnSpc>
            </a:pPr>
            <a:r>
              <a:rPr lang="en-US" sz="3699">
                <a:solidFill>
                  <a:srgbClr val="ECE4D3"/>
                </a:solidFill>
                <a:latin typeface="Averta 3"/>
                <a:ea typeface="Averta 3"/>
                <a:cs typeface="Averta 3"/>
                <a:sym typeface="Averta 3"/>
              </a:rPr>
              <a:t>The Rhodes Community: A lifelong fellowship</a:t>
            </a:r>
          </a:p>
        </p:txBody>
      </p:sp>
      <p:sp>
        <p:nvSpPr>
          <p:cNvPr id="17" name="Freeform 17"/>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0"/>
            <a:stretch>
              <a:fillRect l="-88" r="-88"/>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A3AD"/>
        </a:solidFill>
        <a:effectLst/>
      </p:bgPr>
    </p:bg>
    <p:spTree>
      <p:nvGrpSpPr>
        <p:cNvPr id="1" name=""/>
        <p:cNvGrpSpPr/>
        <p:nvPr/>
      </p:nvGrpSpPr>
      <p:grpSpPr>
        <a:xfrm>
          <a:off x="0" y="0"/>
          <a:ext cx="0" cy="0"/>
          <a:chOff x="0" y="0"/>
          <a:chExt cx="0" cy="0"/>
        </a:xfrm>
      </p:grpSpPr>
      <p:sp>
        <p:nvSpPr>
          <p:cNvPr id="2" name="Freeform 2"/>
          <p:cNvSpPr/>
          <p:nvPr/>
        </p:nvSpPr>
        <p:spPr>
          <a:xfrm flipH="1">
            <a:off x="11079915" y="2422763"/>
            <a:ext cx="7208085" cy="8718655"/>
          </a:xfrm>
          <a:custGeom>
            <a:avLst/>
            <a:gdLst/>
            <a:ahLst/>
            <a:cxnLst/>
            <a:rect l="l" t="t" r="r" b="b"/>
            <a:pathLst>
              <a:path w="7208085" h="8718655">
                <a:moveTo>
                  <a:pt x="7208085" y="0"/>
                </a:moveTo>
                <a:lnTo>
                  <a:pt x="0" y="0"/>
                </a:lnTo>
                <a:lnTo>
                  <a:pt x="0" y="8718655"/>
                </a:lnTo>
                <a:lnTo>
                  <a:pt x="7208085" y="8718655"/>
                </a:lnTo>
                <a:lnTo>
                  <a:pt x="7208085" y="0"/>
                </a:lnTo>
                <a:close/>
              </a:path>
            </a:pathLst>
          </a:custGeom>
          <a:blipFill>
            <a:blip r:embed="rId2"/>
            <a:stretch>
              <a:fillRect b="-24244"/>
            </a:stretch>
          </a:blipFill>
        </p:spPr>
      </p:sp>
      <p:sp>
        <p:nvSpPr>
          <p:cNvPr id="3" name="TextBox 3"/>
          <p:cNvSpPr txBox="1"/>
          <p:nvPr/>
        </p:nvSpPr>
        <p:spPr>
          <a:xfrm>
            <a:off x="2297546" y="2413238"/>
            <a:ext cx="8638616" cy="4381500"/>
          </a:xfrm>
          <a:prstGeom prst="rect">
            <a:avLst/>
          </a:prstGeom>
        </p:spPr>
        <p:txBody>
          <a:bodyPr lIns="0" tIns="0" rIns="0" bIns="0" rtlCol="0" anchor="t">
            <a:spAutoFit/>
          </a:bodyPr>
          <a:lstStyle/>
          <a:p>
            <a:pPr algn="l">
              <a:lnSpc>
                <a:spcPts val="11519"/>
              </a:lnSpc>
            </a:pPr>
            <a:r>
              <a:rPr lang="en-US" sz="9600">
                <a:solidFill>
                  <a:srgbClr val="002D74"/>
                </a:solidFill>
                <a:latin typeface="Averta 2"/>
                <a:ea typeface="Averta 2"/>
                <a:cs typeface="Averta 2"/>
                <a:sym typeface="Averta 2"/>
              </a:rPr>
              <a:t>How can you help students to apply?</a:t>
            </a:r>
          </a:p>
        </p:txBody>
      </p:sp>
      <p:sp>
        <p:nvSpPr>
          <p:cNvPr id="4" name="Freeform 4"/>
          <p:cNvSpPr/>
          <p:nvPr/>
        </p:nvSpPr>
        <p:spPr>
          <a:xfrm>
            <a:off x="0" y="-137774"/>
            <a:ext cx="18288000" cy="17920604"/>
          </a:xfrm>
          <a:custGeom>
            <a:avLst/>
            <a:gdLst/>
            <a:ahLst/>
            <a:cxnLst/>
            <a:rect l="l" t="t" r="r" b="b"/>
            <a:pathLst>
              <a:path w="18288000" h="17920604">
                <a:moveTo>
                  <a:pt x="0" y="0"/>
                </a:moveTo>
                <a:lnTo>
                  <a:pt x="18288000" y="0"/>
                </a:lnTo>
                <a:lnTo>
                  <a:pt x="18288000" y="17920604"/>
                </a:lnTo>
                <a:lnTo>
                  <a:pt x="0" y="17920604"/>
                </a:lnTo>
                <a:lnTo>
                  <a:pt x="0" y="0"/>
                </a:lnTo>
                <a:close/>
              </a:path>
            </a:pathLst>
          </a:custGeom>
          <a:blipFill>
            <a:blip r:embed="rId3">
              <a:alphaModFix amt="10999"/>
            </a:blip>
            <a:stretch>
              <a:fillRect t="-2050"/>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24188"/>
        </a:solidFill>
        <a:effectLst/>
      </p:bgPr>
    </p:bg>
    <p:spTree>
      <p:nvGrpSpPr>
        <p:cNvPr id="1" name=""/>
        <p:cNvGrpSpPr/>
        <p:nvPr/>
      </p:nvGrpSpPr>
      <p:grpSpPr>
        <a:xfrm>
          <a:off x="0" y="0"/>
          <a:ext cx="0" cy="0"/>
          <a:chOff x="0" y="0"/>
          <a:chExt cx="0" cy="0"/>
        </a:xfrm>
      </p:grpSpPr>
      <p:sp>
        <p:nvSpPr>
          <p:cNvPr id="2" name="Freeform 2"/>
          <p:cNvSpPr/>
          <p:nvPr/>
        </p:nvSpPr>
        <p:spPr>
          <a:xfrm>
            <a:off x="16931575" y="566280"/>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sp>
        <p:nvSpPr>
          <p:cNvPr id="3" name="Freeform 3"/>
          <p:cNvSpPr/>
          <p:nvPr/>
        </p:nvSpPr>
        <p:spPr>
          <a:xfrm>
            <a:off x="821883" y="1936980"/>
            <a:ext cx="884909" cy="726732"/>
          </a:xfrm>
          <a:custGeom>
            <a:avLst/>
            <a:gdLst/>
            <a:ahLst/>
            <a:cxnLst/>
            <a:rect l="l" t="t" r="r" b="b"/>
            <a:pathLst>
              <a:path w="884909" h="726732">
                <a:moveTo>
                  <a:pt x="0" y="0"/>
                </a:moveTo>
                <a:lnTo>
                  <a:pt x="884910" y="0"/>
                </a:lnTo>
                <a:lnTo>
                  <a:pt x="884910" y="726732"/>
                </a:lnTo>
                <a:lnTo>
                  <a:pt x="0" y="726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821883" y="3444762"/>
            <a:ext cx="884909" cy="726732"/>
          </a:xfrm>
          <a:custGeom>
            <a:avLst/>
            <a:gdLst/>
            <a:ahLst/>
            <a:cxnLst/>
            <a:rect l="l" t="t" r="r" b="b"/>
            <a:pathLst>
              <a:path w="884909" h="726732">
                <a:moveTo>
                  <a:pt x="0" y="0"/>
                </a:moveTo>
                <a:lnTo>
                  <a:pt x="884910" y="0"/>
                </a:lnTo>
                <a:lnTo>
                  <a:pt x="884910" y="726732"/>
                </a:lnTo>
                <a:lnTo>
                  <a:pt x="0" y="726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821883" y="4954535"/>
            <a:ext cx="884909" cy="726732"/>
          </a:xfrm>
          <a:custGeom>
            <a:avLst/>
            <a:gdLst/>
            <a:ahLst/>
            <a:cxnLst/>
            <a:rect l="l" t="t" r="r" b="b"/>
            <a:pathLst>
              <a:path w="884909" h="726732">
                <a:moveTo>
                  <a:pt x="0" y="0"/>
                </a:moveTo>
                <a:lnTo>
                  <a:pt x="884910" y="0"/>
                </a:lnTo>
                <a:lnTo>
                  <a:pt x="884910" y="726732"/>
                </a:lnTo>
                <a:lnTo>
                  <a:pt x="0" y="726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821883" y="461505"/>
            <a:ext cx="7855468" cy="920915"/>
          </a:xfrm>
          <a:prstGeom prst="rect">
            <a:avLst/>
          </a:prstGeom>
        </p:spPr>
        <p:txBody>
          <a:bodyPr lIns="0" tIns="0" rIns="0" bIns="0" rtlCol="0" anchor="t">
            <a:spAutoFit/>
          </a:bodyPr>
          <a:lstStyle/>
          <a:p>
            <a:pPr algn="l">
              <a:lnSpc>
                <a:spcPts val="7553"/>
              </a:lnSpc>
            </a:pPr>
            <a:r>
              <a:rPr lang="en-US" sz="5400">
                <a:solidFill>
                  <a:srgbClr val="FCC25B"/>
                </a:solidFill>
                <a:latin typeface="Averta 2"/>
                <a:ea typeface="Averta 2"/>
                <a:cs typeface="Averta 2"/>
                <a:sym typeface="Averta 2"/>
              </a:rPr>
              <a:t>Are they eligible?</a:t>
            </a:r>
          </a:p>
        </p:txBody>
      </p:sp>
      <p:sp>
        <p:nvSpPr>
          <p:cNvPr id="7" name="TextBox 7"/>
          <p:cNvSpPr txBox="1"/>
          <p:nvPr/>
        </p:nvSpPr>
        <p:spPr>
          <a:xfrm>
            <a:off x="1834829" y="4855289"/>
            <a:ext cx="11728838" cy="1967230"/>
          </a:xfrm>
          <a:prstGeom prst="rect">
            <a:avLst/>
          </a:prstGeom>
        </p:spPr>
        <p:txBody>
          <a:bodyPr lIns="0" tIns="0" rIns="0" bIns="0" rtlCol="0" anchor="t">
            <a:spAutoFit/>
          </a:bodyPr>
          <a:lstStyle/>
          <a:p>
            <a:pPr algn="l">
              <a:lnSpc>
                <a:spcPts val="3919"/>
              </a:lnSpc>
            </a:pPr>
            <a:r>
              <a:rPr lang="en-US" sz="2799">
                <a:solidFill>
                  <a:srgbClr val="FFFFFF"/>
                </a:solidFill>
                <a:latin typeface="Averta 1"/>
                <a:ea typeface="Averta 1"/>
                <a:cs typeface="Averta 1"/>
                <a:sym typeface="Averta 1"/>
              </a:rPr>
              <a:t>They </a:t>
            </a:r>
            <a:r>
              <a:rPr lang="en-US" sz="2799" u="none" strike="noStrike">
                <a:solidFill>
                  <a:srgbClr val="FFFFFF"/>
                </a:solidFill>
                <a:latin typeface="Averta 1"/>
                <a:ea typeface="Averta 1"/>
                <a:cs typeface="Averta 1"/>
                <a:sym typeface="Averta 1"/>
              </a:rPr>
              <a:t>must have completed an undergraduate degree (usually a Bachelor’s) by July 2026, and you must have an academic background and grade that – at a minimum — meets or exceeds the specific entry requirements of your chosen course at the University of Oxford. </a:t>
            </a:r>
          </a:p>
        </p:txBody>
      </p:sp>
      <p:sp>
        <p:nvSpPr>
          <p:cNvPr id="8" name="TextBox 8"/>
          <p:cNvSpPr txBox="1"/>
          <p:nvPr/>
        </p:nvSpPr>
        <p:spPr>
          <a:xfrm>
            <a:off x="1847277" y="1832205"/>
            <a:ext cx="11349988" cy="976630"/>
          </a:xfrm>
          <a:prstGeom prst="rect">
            <a:avLst/>
          </a:prstGeom>
        </p:spPr>
        <p:txBody>
          <a:bodyPr lIns="0" tIns="0" rIns="0" bIns="0" rtlCol="0" anchor="t">
            <a:spAutoFit/>
          </a:bodyPr>
          <a:lstStyle/>
          <a:p>
            <a:pPr algn="l">
              <a:lnSpc>
                <a:spcPts val="3920"/>
              </a:lnSpc>
            </a:pPr>
            <a:r>
              <a:rPr lang="en-US" sz="2800">
                <a:solidFill>
                  <a:srgbClr val="FFFFFF"/>
                </a:solidFill>
                <a:latin typeface="Averta 1"/>
                <a:ea typeface="Averta 1"/>
                <a:cs typeface="Averta 1"/>
                <a:sym typeface="Averta 1"/>
              </a:rPr>
              <a:t>Each applicant must fulfil the citizenship and residency requirements of the Rhodes constituency for which they are applying.</a:t>
            </a:r>
          </a:p>
        </p:txBody>
      </p:sp>
      <p:sp>
        <p:nvSpPr>
          <p:cNvPr id="9" name="TextBox 9"/>
          <p:cNvSpPr txBox="1"/>
          <p:nvPr/>
        </p:nvSpPr>
        <p:spPr>
          <a:xfrm>
            <a:off x="1844907" y="3345259"/>
            <a:ext cx="11718760" cy="976630"/>
          </a:xfrm>
          <a:prstGeom prst="rect">
            <a:avLst/>
          </a:prstGeom>
        </p:spPr>
        <p:txBody>
          <a:bodyPr lIns="0" tIns="0" rIns="0" bIns="0" rtlCol="0" anchor="t">
            <a:spAutoFit/>
          </a:bodyPr>
          <a:lstStyle/>
          <a:p>
            <a:pPr algn="l">
              <a:lnSpc>
                <a:spcPts val="3920"/>
              </a:lnSpc>
            </a:pPr>
            <a:r>
              <a:rPr lang="en-US" sz="2800">
                <a:solidFill>
                  <a:srgbClr val="FFFFFF"/>
                </a:solidFill>
                <a:latin typeface="Averta 1"/>
                <a:ea typeface="Averta 1"/>
                <a:cs typeface="Averta 1"/>
                <a:sym typeface="Averta 1"/>
              </a:rPr>
              <a:t>Age limits vary between constituencies, ranging between 18 to 24 years and up to a maximum of 27 years in exceptional circumstances.</a:t>
            </a:r>
          </a:p>
        </p:txBody>
      </p:sp>
      <p:sp>
        <p:nvSpPr>
          <p:cNvPr id="10" name="TextBox 10"/>
          <p:cNvSpPr txBox="1"/>
          <p:nvPr/>
        </p:nvSpPr>
        <p:spPr>
          <a:xfrm>
            <a:off x="1847277" y="7355919"/>
            <a:ext cx="10191453" cy="1967230"/>
          </a:xfrm>
          <a:prstGeom prst="rect">
            <a:avLst/>
          </a:prstGeom>
        </p:spPr>
        <p:txBody>
          <a:bodyPr lIns="0" tIns="0" rIns="0" bIns="0" rtlCol="0" anchor="t">
            <a:spAutoFit/>
          </a:bodyPr>
          <a:lstStyle/>
          <a:p>
            <a:pPr marL="0" lvl="0" indent="0" algn="l">
              <a:lnSpc>
                <a:spcPts val="3919"/>
              </a:lnSpc>
              <a:spcBef>
                <a:spcPct val="0"/>
              </a:spcBef>
            </a:pPr>
            <a:r>
              <a:rPr lang="en-US" sz="2799" u="none" strike="noStrike">
                <a:solidFill>
                  <a:srgbClr val="FFFFFF"/>
                </a:solidFill>
                <a:latin typeface="Averta 1"/>
                <a:ea typeface="Averta 1"/>
                <a:cs typeface="Averta 1"/>
                <a:sym typeface="Averta 1"/>
              </a:rPr>
              <a:t>Candidates will have a higher chance of successful admission to University of Oxford if they have: </a:t>
            </a:r>
          </a:p>
          <a:p>
            <a:pPr marL="604518" lvl="1" indent="-302259" algn="l">
              <a:lnSpc>
                <a:spcPts val="3919"/>
              </a:lnSpc>
              <a:buFont typeface="Arial"/>
              <a:buChar char="•"/>
            </a:pPr>
            <a:r>
              <a:rPr lang="en-US" sz="2799" u="none" strike="noStrike">
                <a:solidFill>
                  <a:srgbClr val="FFFFFF"/>
                </a:solidFill>
                <a:latin typeface="Averta 1"/>
                <a:ea typeface="Averta 1"/>
                <a:cs typeface="Averta 1"/>
                <a:sym typeface="Averta 1"/>
              </a:rPr>
              <a:t>A first class Honours degree or equivalent, or,  </a:t>
            </a:r>
          </a:p>
          <a:p>
            <a:pPr marL="604518" lvl="1" indent="-302259" algn="l">
              <a:lnSpc>
                <a:spcPts val="3919"/>
              </a:lnSpc>
              <a:buFont typeface="Arial"/>
              <a:buChar char="•"/>
            </a:pPr>
            <a:r>
              <a:rPr lang="en-US" sz="2799" u="none" strike="noStrike">
                <a:solidFill>
                  <a:srgbClr val="FFFFFF"/>
                </a:solidFill>
                <a:latin typeface="Averta 1"/>
                <a:ea typeface="Averta 1"/>
                <a:cs typeface="Averta 1"/>
                <a:sym typeface="Averta 1"/>
              </a:rPr>
              <a:t>GPA of 3.7/4.0 or higher </a:t>
            </a:r>
          </a:p>
        </p:txBody>
      </p:sp>
      <p:grpSp>
        <p:nvGrpSpPr>
          <p:cNvPr id="11" name="Group 11"/>
          <p:cNvGrpSpPr/>
          <p:nvPr/>
        </p:nvGrpSpPr>
        <p:grpSpPr>
          <a:xfrm>
            <a:off x="14139896" y="2812029"/>
            <a:ext cx="3547291" cy="6556846"/>
            <a:chOff x="0" y="0"/>
            <a:chExt cx="4729722" cy="8742461"/>
          </a:xfrm>
        </p:grpSpPr>
        <p:sp>
          <p:nvSpPr>
            <p:cNvPr id="12" name="Freeform 12"/>
            <p:cNvSpPr/>
            <p:nvPr/>
          </p:nvSpPr>
          <p:spPr>
            <a:xfrm>
              <a:off x="1094472" y="4864331"/>
              <a:ext cx="2540779" cy="2540779"/>
            </a:xfrm>
            <a:custGeom>
              <a:avLst/>
              <a:gdLst/>
              <a:ahLst/>
              <a:cxnLst/>
              <a:rect l="l" t="t" r="r" b="b"/>
              <a:pathLst>
                <a:path w="2540779" h="2540779">
                  <a:moveTo>
                    <a:pt x="0" y="0"/>
                  </a:moveTo>
                  <a:lnTo>
                    <a:pt x="2540778" y="0"/>
                  </a:lnTo>
                  <a:lnTo>
                    <a:pt x="2540778" y="2540779"/>
                  </a:lnTo>
                  <a:lnTo>
                    <a:pt x="0" y="2540779"/>
                  </a:lnTo>
                  <a:lnTo>
                    <a:pt x="0" y="0"/>
                  </a:lnTo>
                  <a:close/>
                </a:path>
              </a:pathLst>
            </a:custGeom>
            <a:blipFill>
              <a:blip r:embed="rId5"/>
              <a:stretch>
                <a:fillRect/>
              </a:stretch>
            </a:blipFill>
          </p:spPr>
        </p:sp>
        <p:sp>
          <p:nvSpPr>
            <p:cNvPr id="13" name="Freeform 13"/>
            <p:cNvSpPr/>
            <p:nvPr/>
          </p:nvSpPr>
          <p:spPr>
            <a:xfrm>
              <a:off x="1094472" y="0"/>
              <a:ext cx="2540779" cy="2540779"/>
            </a:xfrm>
            <a:custGeom>
              <a:avLst/>
              <a:gdLst/>
              <a:ahLst/>
              <a:cxnLst/>
              <a:rect l="l" t="t" r="r" b="b"/>
              <a:pathLst>
                <a:path w="2540779" h="2540779">
                  <a:moveTo>
                    <a:pt x="0" y="0"/>
                  </a:moveTo>
                  <a:lnTo>
                    <a:pt x="2540778" y="0"/>
                  </a:lnTo>
                  <a:lnTo>
                    <a:pt x="2540778" y="2540779"/>
                  </a:lnTo>
                  <a:lnTo>
                    <a:pt x="0" y="2540779"/>
                  </a:lnTo>
                  <a:lnTo>
                    <a:pt x="0" y="0"/>
                  </a:lnTo>
                  <a:close/>
                </a:path>
              </a:pathLst>
            </a:custGeom>
            <a:blipFill>
              <a:blip r:embed="rId6"/>
              <a:stretch>
                <a:fillRect/>
              </a:stretch>
            </a:blipFill>
          </p:spPr>
        </p:sp>
        <p:sp>
          <p:nvSpPr>
            <p:cNvPr id="14" name="TextBox 14"/>
            <p:cNvSpPr txBox="1"/>
            <p:nvPr/>
          </p:nvSpPr>
          <p:spPr>
            <a:xfrm>
              <a:off x="325585" y="2737629"/>
              <a:ext cx="4078551" cy="556302"/>
            </a:xfrm>
            <a:prstGeom prst="rect">
              <a:avLst/>
            </a:prstGeom>
          </p:spPr>
          <p:txBody>
            <a:bodyPr lIns="0" tIns="0" rIns="0" bIns="0" rtlCol="0" anchor="t">
              <a:spAutoFit/>
            </a:bodyPr>
            <a:lstStyle/>
            <a:p>
              <a:pPr algn="ctr">
                <a:lnSpc>
                  <a:spcPts val="3515"/>
                </a:lnSpc>
              </a:pPr>
              <a:r>
                <a:rPr lang="en-US" sz="2511">
                  <a:solidFill>
                    <a:srgbClr val="000000"/>
                  </a:solidFill>
                  <a:latin typeface="Averta 1"/>
                  <a:ea typeface="Averta 1"/>
                  <a:cs typeface="Averta 1"/>
                  <a:sym typeface="Averta 1"/>
                </a:rPr>
                <a:t>Eligibility checker</a:t>
              </a:r>
            </a:p>
          </p:txBody>
        </p:sp>
        <p:sp>
          <p:nvSpPr>
            <p:cNvPr id="15" name="TextBox 15"/>
            <p:cNvSpPr txBox="1"/>
            <p:nvPr/>
          </p:nvSpPr>
          <p:spPr>
            <a:xfrm>
              <a:off x="0" y="7601960"/>
              <a:ext cx="4729722" cy="1140502"/>
            </a:xfrm>
            <a:prstGeom prst="rect">
              <a:avLst/>
            </a:prstGeom>
          </p:spPr>
          <p:txBody>
            <a:bodyPr lIns="0" tIns="0" rIns="0" bIns="0" rtlCol="0" anchor="t">
              <a:spAutoFit/>
            </a:bodyPr>
            <a:lstStyle/>
            <a:p>
              <a:pPr algn="ctr">
                <a:lnSpc>
                  <a:spcPts val="3515"/>
                </a:lnSpc>
              </a:pPr>
              <a:r>
                <a:rPr lang="en-US" sz="2511">
                  <a:solidFill>
                    <a:srgbClr val="000000"/>
                  </a:solidFill>
                  <a:latin typeface="Averta 1"/>
                  <a:ea typeface="Averta 1"/>
                  <a:cs typeface="Averta 1"/>
                  <a:sym typeface="Averta 1"/>
                </a:rPr>
                <a:t>Equivalent international qualifications</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TextBox 2"/>
          <p:cNvSpPr txBox="1"/>
          <p:nvPr/>
        </p:nvSpPr>
        <p:spPr>
          <a:xfrm>
            <a:off x="1028700" y="2184400"/>
            <a:ext cx="12650766" cy="7073900"/>
          </a:xfrm>
          <a:prstGeom prst="rect">
            <a:avLst/>
          </a:prstGeom>
        </p:spPr>
        <p:txBody>
          <a:bodyPr lIns="0" tIns="0" rIns="0" bIns="0" rtlCol="0" anchor="t">
            <a:spAutoFit/>
          </a:bodyPr>
          <a:lstStyle/>
          <a:p>
            <a:pPr algn="l">
              <a:lnSpc>
                <a:spcPts val="4479"/>
              </a:lnSpc>
            </a:pPr>
            <a:r>
              <a:rPr lang="en-US" sz="3199">
                <a:solidFill>
                  <a:srgbClr val="FDDCA1"/>
                </a:solidFill>
                <a:latin typeface="Averta 2"/>
                <a:ea typeface="Averta 2"/>
                <a:cs typeface="Averta 2"/>
                <a:sym typeface="Averta 2"/>
              </a:rPr>
              <a:t>We are looking for young people of outstanding intellect, character, leadership, and commitment to service. </a:t>
            </a:r>
          </a:p>
          <a:p>
            <a:pPr algn="l">
              <a:lnSpc>
                <a:spcPts val="3919"/>
              </a:lnSpc>
            </a:pPr>
            <a:endParaRPr lang="en-US" sz="3199">
              <a:solidFill>
                <a:srgbClr val="FDDCA1"/>
              </a:solidFill>
              <a:latin typeface="Averta 2"/>
              <a:ea typeface="Averta 2"/>
              <a:cs typeface="Averta 2"/>
              <a:sym typeface="Averta 2"/>
            </a:endParaRPr>
          </a:p>
          <a:p>
            <a:pPr algn="l">
              <a:lnSpc>
                <a:spcPts val="3919"/>
              </a:lnSpc>
            </a:pPr>
            <a:r>
              <a:rPr lang="en-US" sz="2799">
                <a:solidFill>
                  <a:srgbClr val="000000"/>
                </a:solidFill>
                <a:latin typeface="Averta 1"/>
                <a:ea typeface="Averta 1"/>
                <a:cs typeface="Averta 1"/>
                <a:sym typeface="Averta 1"/>
              </a:rPr>
              <a:t>The criteria which were laid out in the Founder’s Will, and have remained largely unchanged since 1902, still guide us today:</a:t>
            </a:r>
          </a:p>
          <a:p>
            <a:pPr algn="l">
              <a:lnSpc>
                <a:spcPts val="1679"/>
              </a:lnSpc>
            </a:pPr>
            <a:endParaRPr lang="en-US" sz="2799">
              <a:solidFill>
                <a:srgbClr val="000000"/>
              </a:solidFill>
              <a:latin typeface="Averta 1"/>
              <a:ea typeface="Averta 1"/>
              <a:cs typeface="Averta 1"/>
              <a:sym typeface="Averta 1"/>
            </a:endParaRPr>
          </a:p>
          <a:p>
            <a:pPr marL="604519" lvl="1" indent="-302259" algn="l">
              <a:lnSpc>
                <a:spcPts val="3919"/>
              </a:lnSpc>
              <a:buFont typeface="Arial"/>
              <a:buChar char="•"/>
            </a:pPr>
            <a:r>
              <a:rPr lang="en-US" sz="2799">
                <a:solidFill>
                  <a:srgbClr val="000000"/>
                </a:solidFill>
                <a:latin typeface="Averta 1"/>
                <a:ea typeface="Averta 1"/>
                <a:cs typeface="Averta 1"/>
                <a:sym typeface="Averta 1"/>
              </a:rPr>
              <a:t>Literary and scholastic attainments (academic excellence);</a:t>
            </a:r>
          </a:p>
          <a:p>
            <a:pPr algn="l">
              <a:lnSpc>
                <a:spcPts val="839"/>
              </a:lnSpc>
            </a:pPr>
            <a:endParaRPr lang="en-US" sz="2799">
              <a:solidFill>
                <a:srgbClr val="000000"/>
              </a:solidFill>
              <a:latin typeface="Averta 1"/>
              <a:ea typeface="Averta 1"/>
              <a:cs typeface="Averta 1"/>
              <a:sym typeface="Averta 1"/>
            </a:endParaRPr>
          </a:p>
          <a:p>
            <a:pPr marL="604519" lvl="1" indent="-302259" algn="l">
              <a:lnSpc>
                <a:spcPts val="3919"/>
              </a:lnSpc>
              <a:buFont typeface="Arial"/>
              <a:buChar char="•"/>
            </a:pPr>
            <a:r>
              <a:rPr lang="en-US" sz="2799">
                <a:solidFill>
                  <a:srgbClr val="000000"/>
                </a:solidFill>
                <a:latin typeface="Averta 1"/>
                <a:ea typeface="Averta 1"/>
                <a:cs typeface="Averta 1"/>
                <a:sym typeface="Averta 1"/>
              </a:rPr>
              <a:t>Energy to use one's talents to the full (as demonstrated by mastery in areas such as sports, music, debate, dance, theatre, and artistic pursuits, particularly where teamwork is involved);</a:t>
            </a:r>
          </a:p>
          <a:p>
            <a:pPr algn="l">
              <a:lnSpc>
                <a:spcPts val="839"/>
              </a:lnSpc>
            </a:pPr>
            <a:endParaRPr lang="en-US" sz="2799">
              <a:solidFill>
                <a:srgbClr val="000000"/>
              </a:solidFill>
              <a:latin typeface="Averta 1"/>
              <a:ea typeface="Averta 1"/>
              <a:cs typeface="Averta 1"/>
              <a:sym typeface="Averta 1"/>
            </a:endParaRPr>
          </a:p>
          <a:p>
            <a:pPr marL="604519" lvl="1" indent="-302259" algn="l">
              <a:lnSpc>
                <a:spcPts val="3919"/>
              </a:lnSpc>
              <a:buFont typeface="Arial"/>
              <a:buChar char="•"/>
            </a:pPr>
            <a:r>
              <a:rPr lang="en-US" sz="2799">
                <a:solidFill>
                  <a:srgbClr val="000000"/>
                </a:solidFill>
                <a:latin typeface="Averta 1"/>
                <a:ea typeface="Averta 1"/>
                <a:cs typeface="Averta 1"/>
                <a:sym typeface="Averta 1"/>
              </a:rPr>
              <a:t>Truth, courage, devotion to duty, sympathy for and protection of the weak, kindliness, unselfishness and fellowship;</a:t>
            </a:r>
          </a:p>
          <a:p>
            <a:pPr algn="l">
              <a:lnSpc>
                <a:spcPts val="839"/>
              </a:lnSpc>
            </a:pPr>
            <a:endParaRPr lang="en-US" sz="2799">
              <a:solidFill>
                <a:srgbClr val="000000"/>
              </a:solidFill>
              <a:latin typeface="Averta 1"/>
              <a:ea typeface="Averta 1"/>
              <a:cs typeface="Averta 1"/>
              <a:sym typeface="Averta 1"/>
            </a:endParaRPr>
          </a:p>
          <a:p>
            <a:pPr marL="604519" lvl="1" indent="-302259" algn="l">
              <a:lnSpc>
                <a:spcPts val="3919"/>
              </a:lnSpc>
              <a:buFont typeface="Arial"/>
              <a:buChar char="•"/>
            </a:pPr>
            <a:r>
              <a:rPr lang="en-US" sz="2799">
                <a:solidFill>
                  <a:srgbClr val="000000"/>
                </a:solidFill>
                <a:latin typeface="Averta 1"/>
                <a:ea typeface="Averta 1"/>
                <a:cs typeface="Averta 1"/>
                <a:sym typeface="Averta 1"/>
              </a:rPr>
              <a:t>Moral force of character and instincts to lead, and to take an interest in one's fellow beings.</a:t>
            </a:r>
          </a:p>
        </p:txBody>
      </p:sp>
      <p:sp>
        <p:nvSpPr>
          <p:cNvPr id="3" name="TextBox 3"/>
          <p:cNvSpPr txBox="1"/>
          <p:nvPr/>
        </p:nvSpPr>
        <p:spPr>
          <a:xfrm>
            <a:off x="1028700" y="685793"/>
            <a:ext cx="14516157" cy="816483"/>
          </a:xfrm>
          <a:prstGeom prst="rect">
            <a:avLst/>
          </a:prstGeom>
        </p:spPr>
        <p:txBody>
          <a:bodyPr lIns="0" tIns="0" rIns="0" bIns="0" rtlCol="0" anchor="t">
            <a:spAutoFit/>
          </a:bodyPr>
          <a:lstStyle/>
          <a:p>
            <a:pPr algn="l">
              <a:lnSpc>
                <a:spcPts val="6426"/>
              </a:lnSpc>
            </a:pPr>
            <a:r>
              <a:rPr lang="en-US" sz="5400" b="1">
                <a:solidFill>
                  <a:srgbClr val="FDDCA1"/>
                </a:solidFill>
                <a:latin typeface="Averta 2"/>
                <a:ea typeface="Averta 2"/>
                <a:cs typeface="Averta 2"/>
                <a:sym typeface="Averta 2"/>
              </a:rPr>
              <a:t>What are the Selection Criteria?</a:t>
            </a:r>
          </a:p>
        </p:txBody>
      </p:sp>
      <p:sp>
        <p:nvSpPr>
          <p:cNvPr id="4" name="Freeform 4"/>
          <p:cNvSpPr/>
          <p:nvPr/>
        </p:nvSpPr>
        <p:spPr>
          <a:xfrm>
            <a:off x="17018620" y="290787"/>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sp>
        <p:nvSpPr>
          <p:cNvPr id="5" name="Freeform 5"/>
          <p:cNvSpPr/>
          <p:nvPr/>
        </p:nvSpPr>
        <p:spPr>
          <a:xfrm>
            <a:off x="14179637" y="1747795"/>
            <a:ext cx="4108363" cy="8719794"/>
          </a:xfrm>
          <a:custGeom>
            <a:avLst/>
            <a:gdLst/>
            <a:ahLst/>
            <a:cxnLst/>
            <a:rect l="l" t="t" r="r" b="b"/>
            <a:pathLst>
              <a:path w="4108363" h="8719794">
                <a:moveTo>
                  <a:pt x="0" y="0"/>
                </a:moveTo>
                <a:lnTo>
                  <a:pt x="4108363" y="0"/>
                </a:lnTo>
                <a:lnTo>
                  <a:pt x="4108363" y="8719794"/>
                </a:lnTo>
                <a:lnTo>
                  <a:pt x="0" y="8719794"/>
                </a:lnTo>
                <a:lnTo>
                  <a:pt x="0" y="0"/>
                </a:lnTo>
                <a:close/>
              </a:path>
            </a:pathLst>
          </a:custGeom>
          <a:blipFill>
            <a:blip r:embed="rId3"/>
            <a:stretch>
              <a:fillRect l="-48532" t="-2723" b="-2314"/>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36EAB"/>
        </a:solidFill>
        <a:effectLst/>
      </p:bgPr>
    </p:bg>
    <p:spTree>
      <p:nvGrpSpPr>
        <p:cNvPr id="1" name=""/>
        <p:cNvGrpSpPr/>
        <p:nvPr/>
      </p:nvGrpSpPr>
      <p:grpSpPr>
        <a:xfrm>
          <a:off x="0" y="0"/>
          <a:ext cx="0" cy="0"/>
          <a:chOff x="0" y="0"/>
          <a:chExt cx="0" cy="0"/>
        </a:xfrm>
      </p:grpSpPr>
      <p:sp>
        <p:nvSpPr>
          <p:cNvPr id="2" name="Freeform 2"/>
          <p:cNvSpPr/>
          <p:nvPr/>
        </p:nvSpPr>
        <p:spPr>
          <a:xfrm>
            <a:off x="9271060"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171729"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072398"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405738" y="2824040"/>
            <a:ext cx="3892188" cy="3892171"/>
          </a:xfrm>
          <a:custGeom>
            <a:avLst/>
            <a:gdLst/>
            <a:ahLst/>
            <a:cxnLst/>
            <a:rect l="l" t="t" r="r" b="b"/>
            <a:pathLst>
              <a:path w="3892188" h="3892171">
                <a:moveTo>
                  <a:pt x="0" y="0"/>
                </a:moveTo>
                <a:lnTo>
                  <a:pt x="3892188" y="0"/>
                </a:lnTo>
                <a:lnTo>
                  <a:pt x="3892188" y="3892171"/>
                </a:lnTo>
                <a:lnTo>
                  <a:pt x="0" y="38921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4377581" y="6328356"/>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8568581" y="631937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r:embed="rId12"/>
                </a:ext>
              </a:extLst>
            </a:blip>
            <a:stretch>
              <a:fillRect/>
            </a:stretch>
          </a:blipFill>
        </p:spPr>
      </p:sp>
      <p:sp>
        <p:nvSpPr>
          <p:cNvPr id="8" name="Freeform 8"/>
          <p:cNvSpPr/>
          <p:nvPr/>
        </p:nvSpPr>
        <p:spPr>
          <a:xfrm>
            <a:off x="12725400" y="6319375"/>
            <a:ext cx="1185019" cy="346026"/>
          </a:xfrm>
          <a:custGeom>
            <a:avLst/>
            <a:gdLst/>
            <a:ahLst/>
            <a:cxnLst/>
            <a:rect l="l" t="t" r="r" b="b"/>
            <a:pathLst>
              <a:path w="1185019" h="346026">
                <a:moveTo>
                  <a:pt x="0" y="0"/>
                </a:moveTo>
                <a:lnTo>
                  <a:pt x="1185019" y="0"/>
                </a:lnTo>
                <a:lnTo>
                  <a:pt x="1185019" y="346026"/>
                </a:lnTo>
                <a:lnTo>
                  <a:pt x="0" y="346026"/>
                </a:lnTo>
                <a:lnTo>
                  <a:pt x="0" y="0"/>
                </a:lnTo>
                <a:close/>
              </a:path>
            </a:pathLst>
          </a:custGeom>
          <a:blipFill>
            <a:blip r:embed="rId10">
              <a:extLst>
                <a:ext uri="{96DAC541-7B7A-43D3-8B79-37D633B846F1}">
                  <asvg:svgBlip xmlns:asvg="http://schemas.microsoft.com/office/drawing/2016/SVG/main" r:embed="rId12"/>
                </a:ext>
              </a:extLst>
            </a:blip>
            <a:stretch>
              <a:fillRect/>
            </a:stretch>
          </a:blipFill>
        </p:spPr>
      </p:sp>
      <p:sp>
        <p:nvSpPr>
          <p:cNvPr id="9" name="TextBox 9"/>
          <p:cNvSpPr txBox="1"/>
          <p:nvPr/>
        </p:nvSpPr>
        <p:spPr>
          <a:xfrm>
            <a:off x="1490813" y="3968169"/>
            <a:ext cx="2966541" cy="16027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Applications Opening and Closing</a:t>
            </a:r>
          </a:p>
        </p:txBody>
      </p:sp>
      <p:sp>
        <p:nvSpPr>
          <p:cNvPr id="10" name="TextBox 10"/>
          <p:cNvSpPr txBox="1"/>
          <p:nvPr/>
        </p:nvSpPr>
        <p:spPr>
          <a:xfrm>
            <a:off x="5621090" y="3918198"/>
            <a:ext cx="2966541" cy="16027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Rhodes Interview and Selection</a:t>
            </a:r>
          </a:p>
        </p:txBody>
      </p:sp>
      <p:sp>
        <p:nvSpPr>
          <p:cNvPr id="11" name="TextBox 11"/>
          <p:cNvSpPr txBox="1"/>
          <p:nvPr/>
        </p:nvSpPr>
        <p:spPr>
          <a:xfrm>
            <a:off x="9711358" y="4187502"/>
            <a:ext cx="2966541" cy="10693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Oxford Application</a:t>
            </a:r>
          </a:p>
        </p:txBody>
      </p:sp>
      <p:sp>
        <p:nvSpPr>
          <p:cNvPr id="12" name="TextBox 12"/>
          <p:cNvSpPr txBox="1"/>
          <p:nvPr/>
        </p:nvSpPr>
        <p:spPr>
          <a:xfrm>
            <a:off x="14085830" y="4187502"/>
            <a:ext cx="2532004" cy="1069340"/>
          </a:xfrm>
          <a:prstGeom prst="rect">
            <a:avLst/>
          </a:prstGeom>
        </p:spPr>
        <p:txBody>
          <a:bodyPr lIns="0" tIns="0" rIns="0" bIns="0" rtlCol="0" anchor="t">
            <a:spAutoFit/>
          </a:bodyPr>
          <a:lstStyle/>
          <a:p>
            <a:pPr algn="ctr">
              <a:lnSpc>
                <a:spcPts val="4225"/>
              </a:lnSpc>
            </a:pPr>
            <a:r>
              <a:rPr lang="en-US" sz="3600">
                <a:solidFill>
                  <a:srgbClr val="FFFFFF"/>
                </a:solidFill>
                <a:latin typeface="Averta 2"/>
                <a:ea typeface="Averta 2"/>
                <a:cs typeface="Averta 2"/>
                <a:sym typeface="Averta 2"/>
              </a:rPr>
              <a:t>Arrival in Oxford</a:t>
            </a:r>
          </a:p>
        </p:txBody>
      </p:sp>
      <p:sp>
        <p:nvSpPr>
          <p:cNvPr id="13" name="TextBox 13"/>
          <p:cNvSpPr txBox="1"/>
          <p:nvPr/>
        </p:nvSpPr>
        <p:spPr>
          <a:xfrm>
            <a:off x="990600" y="600075"/>
            <a:ext cx="9445750" cy="1006065"/>
          </a:xfrm>
          <a:prstGeom prst="rect">
            <a:avLst/>
          </a:prstGeom>
        </p:spPr>
        <p:txBody>
          <a:bodyPr lIns="0" tIns="0" rIns="0" bIns="0" rtlCol="0" anchor="t">
            <a:spAutoFit/>
          </a:bodyPr>
          <a:lstStyle/>
          <a:p>
            <a:pPr algn="l">
              <a:lnSpc>
                <a:spcPts val="8113"/>
              </a:lnSpc>
            </a:pPr>
            <a:r>
              <a:rPr lang="en-US" sz="5799">
                <a:solidFill>
                  <a:srgbClr val="1226AA"/>
                </a:solidFill>
                <a:latin typeface="Averta 2"/>
                <a:ea typeface="Averta 2"/>
                <a:cs typeface="Averta 2"/>
                <a:sym typeface="Averta 2"/>
              </a:rPr>
              <a:t>The Application Process</a:t>
            </a:r>
          </a:p>
        </p:txBody>
      </p:sp>
      <p:sp>
        <p:nvSpPr>
          <p:cNvPr id="14" name="Freeform 14"/>
          <p:cNvSpPr/>
          <p:nvPr/>
        </p:nvSpPr>
        <p:spPr>
          <a:xfrm>
            <a:off x="16870039" y="39584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13"/>
            <a:stretch>
              <a:fillRect l="-88" r="-88"/>
            </a:stretch>
          </a:blipFill>
        </p:spPr>
      </p:sp>
      <p:sp>
        <p:nvSpPr>
          <p:cNvPr id="15" name="TextBox 15"/>
          <p:cNvSpPr txBox="1"/>
          <p:nvPr/>
        </p:nvSpPr>
        <p:spPr>
          <a:xfrm>
            <a:off x="1778879" y="7079397"/>
            <a:ext cx="2479228" cy="1380998"/>
          </a:xfrm>
          <a:prstGeom prst="rect">
            <a:avLst/>
          </a:prstGeom>
        </p:spPr>
        <p:txBody>
          <a:bodyPr lIns="0" tIns="0" rIns="0" bIns="0" rtlCol="0" anchor="t">
            <a:spAutoFit/>
          </a:bodyPr>
          <a:lstStyle/>
          <a:p>
            <a:pPr algn="ctr">
              <a:lnSpc>
                <a:spcPts val="3624"/>
              </a:lnSpc>
            </a:pPr>
            <a:r>
              <a:rPr lang="en-US" sz="3020">
                <a:solidFill>
                  <a:srgbClr val="FFFFFF"/>
                </a:solidFill>
                <a:latin typeface="Averta 3"/>
                <a:ea typeface="Averta 3"/>
                <a:cs typeface="Averta 3"/>
                <a:sym typeface="Averta 3"/>
              </a:rPr>
              <a:t>June to Aug/Sep/Oct 2025*</a:t>
            </a:r>
          </a:p>
        </p:txBody>
      </p:sp>
      <p:sp>
        <p:nvSpPr>
          <p:cNvPr id="16" name="TextBox 16"/>
          <p:cNvSpPr txBox="1"/>
          <p:nvPr/>
        </p:nvSpPr>
        <p:spPr>
          <a:xfrm>
            <a:off x="5634553" y="7079475"/>
            <a:ext cx="2966541" cy="923798"/>
          </a:xfrm>
          <a:prstGeom prst="rect">
            <a:avLst/>
          </a:prstGeom>
        </p:spPr>
        <p:txBody>
          <a:bodyPr lIns="0" tIns="0" rIns="0" bIns="0" rtlCol="0" anchor="t">
            <a:spAutoFit/>
          </a:bodyPr>
          <a:lstStyle/>
          <a:p>
            <a:pPr algn="ctr">
              <a:lnSpc>
                <a:spcPts val="3624"/>
              </a:lnSpc>
            </a:pPr>
            <a:r>
              <a:rPr lang="en-US" sz="3020">
                <a:solidFill>
                  <a:srgbClr val="FFFFFF"/>
                </a:solidFill>
                <a:latin typeface="Averta 3"/>
                <a:ea typeface="Averta 3"/>
                <a:cs typeface="Averta 3"/>
                <a:sym typeface="Averta 3"/>
              </a:rPr>
              <a:t>October to December 2025</a:t>
            </a:r>
          </a:p>
        </p:txBody>
      </p:sp>
      <p:sp>
        <p:nvSpPr>
          <p:cNvPr id="17" name="TextBox 17"/>
          <p:cNvSpPr txBox="1"/>
          <p:nvPr/>
        </p:nvSpPr>
        <p:spPr>
          <a:xfrm>
            <a:off x="9711358" y="7079475"/>
            <a:ext cx="2966541" cy="923798"/>
          </a:xfrm>
          <a:prstGeom prst="rect">
            <a:avLst/>
          </a:prstGeom>
        </p:spPr>
        <p:txBody>
          <a:bodyPr lIns="0" tIns="0" rIns="0" bIns="0" rtlCol="0" anchor="t">
            <a:spAutoFit/>
          </a:bodyPr>
          <a:lstStyle/>
          <a:p>
            <a:pPr algn="ctr">
              <a:lnSpc>
                <a:spcPts val="3624"/>
              </a:lnSpc>
            </a:pPr>
            <a:r>
              <a:rPr lang="en-US" sz="3020">
                <a:solidFill>
                  <a:srgbClr val="FFFFFF"/>
                </a:solidFill>
                <a:latin typeface="Averta 3"/>
                <a:ea typeface="Averta 3"/>
                <a:cs typeface="Averta 3"/>
                <a:sym typeface="Averta 3"/>
              </a:rPr>
              <a:t>December 2025 to March 2026</a:t>
            </a:r>
          </a:p>
        </p:txBody>
      </p:sp>
      <p:sp>
        <p:nvSpPr>
          <p:cNvPr id="18" name="TextBox 18"/>
          <p:cNvSpPr txBox="1"/>
          <p:nvPr/>
        </p:nvSpPr>
        <p:spPr>
          <a:xfrm>
            <a:off x="14320408" y="7079475"/>
            <a:ext cx="2062849" cy="923798"/>
          </a:xfrm>
          <a:prstGeom prst="rect">
            <a:avLst/>
          </a:prstGeom>
        </p:spPr>
        <p:txBody>
          <a:bodyPr lIns="0" tIns="0" rIns="0" bIns="0" rtlCol="0" anchor="t">
            <a:spAutoFit/>
          </a:bodyPr>
          <a:lstStyle/>
          <a:p>
            <a:pPr algn="ctr">
              <a:lnSpc>
                <a:spcPts val="3624"/>
              </a:lnSpc>
            </a:pPr>
            <a:r>
              <a:rPr lang="en-US" sz="3020">
                <a:solidFill>
                  <a:srgbClr val="FFFFFF"/>
                </a:solidFill>
                <a:latin typeface="Averta 3"/>
                <a:ea typeface="Averta 3"/>
                <a:cs typeface="Averta 3"/>
                <a:sym typeface="Averta 3"/>
              </a:rPr>
              <a:t>September 2026</a:t>
            </a:r>
          </a:p>
        </p:txBody>
      </p:sp>
      <p:sp>
        <p:nvSpPr>
          <p:cNvPr id="19" name="TextBox 19"/>
          <p:cNvSpPr txBox="1"/>
          <p:nvPr/>
        </p:nvSpPr>
        <p:spPr>
          <a:xfrm>
            <a:off x="2364959" y="9336696"/>
            <a:ext cx="13812203" cy="371138"/>
          </a:xfrm>
          <a:prstGeom prst="rect">
            <a:avLst/>
          </a:prstGeom>
        </p:spPr>
        <p:txBody>
          <a:bodyPr lIns="0" tIns="0" rIns="0" bIns="0" rtlCol="0" anchor="t">
            <a:spAutoFit/>
          </a:bodyPr>
          <a:lstStyle/>
          <a:p>
            <a:pPr algn="ctr">
              <a:lnSpc>
                <a:spcPts val="2642"/>
              </a:lnSpc>
            </a:pPr>
            <a:r>
              <a:rPr lang="en-US" sz="3200">
                <a:solidFill>
                  <a:srgbClr val="FFFFFF"/>
                </a:solidFill>
                <a:latin typeface="Averta 1"/>
                <a:ea typeface="Averta 1"/>
                <a:cs typeface="Averta 1"/>
                <a:sym typeface="Averta 1"/>
              </a:rPr>
              <a:t>*Note: exact dates vary between constituencies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Freeform 2"/>
          <p:cNvSpPr/>
          <p:nvPr/>
        </p:nvSpPr>
        <p:spPr>
          <a:xfrm>
            <a:off x="17006914" y="49542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sp>
        <p:nvSpPr>
          <p:cNvPr id="3" name="Freeform 3"/>
          <p:cNvSpPr/>
          <p:nvPr/>
        </p:nvSpPr>
        <p:spPr>
          <a:xfrm>
            <a:off x="1602634" y="2250149"/>
            <a:ext cx="1615277" cy="2015946"/>
          </a:xfrm>
          <a:custGeom>
            <a:avLst/>
            <a:gdLst/>
            <a:ahLst/>
            <a:cxnLst/>
            <a:rect l="l" t="t" r="r" b="b"/>
            <a:pathLst>
              <a:path w="1615277" h="2015946">
                <a:moveTo>
                  <a:pt x="0" y="0"/>
                </a:moveTo>
                <a:lnTo>
                  <a:pt x="1615276" y="0"/>
                </a:lnTo>
                <a:lnTo>
                  <a:pt x="1615276" y="2015946"/>
                </a:lnTo>
                <a:lnTo>
                  <a:pt x="0" y="20159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8031900" y="2250149"/>
            <a:ext cx="1637956" cy="2015946"/>
          </a:xfrm>
          <a:custGeom>
            <a:avLst/>
            <a:gdLst/>
            <a:ahLst/>
            <a:cxnLst/>
            <a:rect l="l" t="t" r="r" b="b"/>
            <a:pathLst>
              <a:path w="1637956" h="2015946">
                <a:moveTo>
                  <a:pt x="0" y="0"/>
                </a:moveTo>
                <a:lnTo>
                  <a:pt x="1637956" y="0"/>
                </a:lnTo>
                <a:lnTo>
                  <a:pt x="1637956" y="2015946"/>
                </a:lnTo>
                <a:lnTo>
                  <a:pt x="0" y="20159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4917957" y="2250149"/>
            <a:ext cx="1418493" cy="2015946"/>
          </a:xfrm>
          <a:custGeom>
            <a:avLst/>
            <a:gdLst/>
            <a:ahLst/>
            <a:cxnLst/>
            <a:rect l="l" t="t" r="r" b="b"/>
            <a:pathLst>
              <a:path w="1418493" h="2015946">
                <a:moveTo>
                  <a:pt x="0" y="0"/>
                </a:moveTo>
                <a:lnTo>
                  <a:pt x="1418493" y="0"/>
                </a:lnTo>
                <a:lnTo>
                  <a:pt x="1418493" y="2015946"/>
                </a:lnTo>
                <a:lnTo>
                  <a:pt x="0" y="2015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1735780" y="6167164"/>
            <a:ext cx="2015711" cy="1956079"/>
          </a:xfrm>
          <a:custGeom>
            <a:avLst/>
            <a:gdLst/>
            <a:ahLst/>
            <a:cxnLst/>
            <a:rect l="l" t="t" r="r" b="b"/>
            <a:pathLst>
              <a:path w="2015711" h="1956079">
                <a:moveTo>
                  <a:pt x="0" y="0"/>
                </a:moveTo>
                <a:lnTo>
                  <a:pt x="2015711" y="0"/>
                </a:lnTo>
                <a:lnTo>
                  <a:pt x="2015711" y="1956079"/>
                </a:lnTo>
                <a:lnTo>
                  <a:pt x="0" y="19560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15446941" y="6167164"/>
            <a:ext cx="1559973" cy="1956079"/>
          </a:xfrm>
          <a:custGeom>
            <a:avLst/>
            <a:gdLst/>
            <a:ahLst/>
            <a:cxnLst/>
            <a:rect l="l" t="t" r="r" b="b"/>
            <a:pathLst>
              <a:path w="1559973" h="1956079">
                <a:moveTo>
                  <a:pt x="0" y="0"/>
                </a:moveTo>
                <a:lnTo>
                  <a:pt x="1559973" y="0"/>
                </a:lnTo>
                <a:lnTo>
                  <a:pt x="1559973" y="1956079"/>
                </a:lnTo>
                <a:lnTo>
                  <a:pt x="0" y="19560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1541884" y="6259637"/>
            <a:ext cx="1514180" cy="1863606"/>
          </a:xfrm>
          <a:custGeom>
            <a:avLst/>
            <a:gdLst/>
            <a:ahLst/>
            <a:cxnLst/>
            <a:rect l="l" t="t" r="r" b="b"/>
            <a:pathLst>
              <a:path w="1514180" h="1863606">
                <a:moveTo>
                  <a:pt x="0" y="0"/>
                </a:moveTo>
                <a:lnTo>
                  <a:pt x="1514181" y="0"/>
                </a:lnTo>
                <a:lnTo>
                  <a:pt x="1514181" y="1863606"/>
                </a:lnTo>
                <a:lnTo>
                  <a:pt x="0" y="18636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a:off x="15076702" y="2250149"/>
            <a:ext cx="1862230" cy="2015946"/>
          </a:xfrm>
          <a:custGeom>
            <a:avLst/>
            <a:gdLst/>
            <a:ahLst/>
            <a:cxnLst/>
            <a:rect l="l" t="t" r="r" b="b"/>
            <a:pathLst>
              <a:path w="1862230" h="2015946">
                <a:moveTo>
                  <a:pt x="0" y="0"/>
                </a:moveTo>
                <a:lnTo>
                  <a:pt x="1862230" y="0"/>
                </a:lnTo>
                <a:lnTo>
                  <a:pt x="1862230" y="2015946"/>
                </a:lnTo>
                <a:lnTo>
                  <a:pt x="0" y="201594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0" name="Freeform 10"/>
          <p:cNvSpPr/>
          <p:nvPr/>
        </p:nvSpPr>
        <p:spPr>
          <a:xfrm>
            <a:off x="4750982" y="6259637"/>
            <a:ext cx="1730825" cy="1863606"/>
          </a:xfrm>
          <a:custGeom>
            <a:avLst/>
            <a:gdLst/>
            <a:ahLst/>
            <a:cxnLst/>
            <a:rect l="l" t="t" r="r" b="b"/>
            <a:pathLst>
              <a:path w="1730825" h="1863606">
                <a:moveTo>
                  <a:pt x="0" y="0"/>
                </a:moveTo>
                <a:lnTo>
                  <a:pt x="1730824" y="0"/>
                </a:lnTo>
                <a:lnTo>
                  <a:pt x="1730824" y="1863606"/>
                </a:lnTo>
                <a:lnTo>
                  <a:pt x="0" y="186360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1" name="Freeform 11"/>
          <p:cNvSpPr/>
          <p:nvPr/>
        </p:nvSpPr>
        <p:spPr>
          <a:xfrm>
            <a:off x="8508360" y="6259637"/>
            <a:ext cx="1302195" cy="1863606"/>
          </a:xfrm>
          <a:custGeom>
            <a:avLst/>
            <a:gdLst/>
            <a:ahLst/>
            <a:cxnLst/>
            <a:rect l="l" t="t" r="r" b="b"/>
            <a:pathLst>
              <a:path w="1302195" h="1863606">
                <a:moveTo>
                  <a:pt x="0" y="0"/>
                </a:moveTo>
                <a:lnTo>
                  <a:pt x="1302195" y="0"/>
                </a:lnTo>
                <a:lnTo>
                  <a:pt x="1302195" y="1863606"/>
                </a:lnTo>
                <a:lnTo>
                  <a:pt x="0" y="186360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2" name="Freeform 12"/>
          <p:cNvSpPr/>
          <p:nvPr/>
        </p:nvSpPr>
        <p:spPr>
          <a:xfrm>
            <a:off x="11144043" y="2250149"/>
            <a:ext cx="2458471" cy="2015946"/>
          </a:xfrm>
          <a:custGeom>
            <a:avLst/>
            <a:gdLst/>
            <a:ahLst/>
            <a:cxnLst/>
            <a:rect l="l" t="t" r="r" b="b"/>
            <a:pathLst>
              <a:path w="2458471" h="2015946">
                <a:moveTo>
                  <a:pt x="0" y="0"/>
                </a:moveTo>
                <a:lnTo>
                  <a:pt x="2458471" y="0"/>
                </a:lnTo>
                <a:lnTo>
                  <a:pt x="2458471" y="2015946"/>
                </a:lnTo>
                <a:lnTo>
                  <a:pt x="0" y="201594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13" name="TextBox 13"/>
          <p:cNvSpPr txBox="1"/>
          <p:nvPr/>
        </p:nvSpPr>
        <p:spPr>
          <a:xfrm>
            <a:off x="815557" y="463755"/>
            <a:ext cx="8343900" cy="1006065"/>
          </a:xfrm>
          <a:prstGeom prst="rect">
            <a:avLst/>
          </a:prstGeom>
        </p:spPr>
        <p:txBody>
          <a:bodyPr lIns="0" tIns="0" rIns="0" bIns="0" rtlCol="0" anchor="t">
            <a:spAutoFit/>
          </a:bodyPr>
          <a:lstStyle/>
          <a:p>
            <a:pPr algn="l">
              <a:lnSpc>
                <a:spcPts val="8113"/>
              </a:lnSpc>
            </a:pPr>
            <a:r>
              <a:rPr lang="en-US" sz="5799">
                <a:solidFill>
                  <a:srgbClr val="FFFFFF"/>
                </a:solidFill>
                <a:latin typeface="Averta 2"/>
                <a:ea typeface="Averta 2"/>
                <a:cs typeface="Averta 2"/>
                <a:sym typeface="Averta 2"/>
              </a:rPr>
              <a:t>What do they need?</a:t>
            </a:r>
          </a:p>
        </p:txBody>
      </p:sp>
      <p:sp>
        <p:nvSpPr>
          <p:cNvPr id="14" name="TextBox 14"/>
          <p:cNvSpPr txBox="1"/>
          <p:nvPr/>
        </p:nvSpPr>
        <p:spPr>
          <a:xfrm>
            <a:off x="15446941" y="8494304"/>
            <a:ext cx="1527560"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Academic Statement</a:t>
            </a:r>
          </a:p>
        </p:txBody>
      </p:sp>
      <p:sp>
        <p:nvSpPr>
          <p:cNvPr id="15" name="TextBox 15"/>
          <p:cNvSpPr txBox="1"/>
          <p:nvPr/>
        </p:nvSpPr>
        <p:spPr>
          <a:xfrm>
            <a:off x="8014148" y="8494304"/>
            <a:ext cx="2290618"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Head and Shoulders Photo</a:t>
            </a:r>
          </a:p>
        </p:txBody>
      </p:sp>
      <p:sp>
        <p:nvSpPr>
          <p:cNvPr id="16" name="TextBox 16"/>
          <p:cNvSpPr txBox="1"/>
          <p:nvPr/>
        </p:nvSpPr>
        <p:spPr>
          <a:xfrm>
            <a:off x="4390529" y="8494304"/>
            <a:ext cx="2488765" cy="1048550"/>
          </a:xfrm>
          <a:prstGeom prst="rect">
            <a:avLst/>
          </a:prstGeom>
        </p:spPr>
        <p:txBody>
          <a:bodyPr lIns="0" tIns="0" rIns="0" bIns="0" rtlCol="0" anchor="t">
            <a:spAutoFit/>
          </a:bodyPr>
          <a:lstStyle/>
          <a:p>
            <a:pPr algn="ctr">
              <a:lnSpc>
                <a:spcPts val="2798"/>
              </a:lnSpc>
            </a:pPr>
            <a:r>
              <a:rPr lang="en-US" sz="2400">
                <a:solidFill>
                  <a:srgbClr val="000000"/>
                </a:solidFill>
                <a:latin typeface="Averta 2"/>
                <a:ea typeface="Averta 2"/>
                <a:cs typeface="Averta 2"/>
                <a:sym typeface="Averta 2"/>
              </a:rPr>
              <a:t>Evidence of </a:t>
            </a:r>
          </a:p>
          <a:p>
            <a:pPr algn="ctr">
              <a:lnSpc>
                <a:spcPts val="2799"/>
              </a:lnSpc>
            </a:pPr>
            <a:r>
              <a:rPr lang="en-US" sz="2400">
                <a:solidFill>
                  <a:srgbClr val="000000"/>
                </a:solidFill>
                <a:latin typeface="Averta 2"/>
                <a:ea typeface="Averta 2"/>
                <a:cs typeface="Averta 2"/>
                <a:sym typeface="Averta 2"/>
              </a:rPr>
              <a:t>English Language Proficiency</a:t>
            </a:r>
          </a:p>
        </p:txBody>
      </p:sp>
      <p:sp>
        <p:nvSpPr>
          <p:cNvPr id="17" name="TextBox 17"/>
          <p:cNvSpPr txBox="1"/>
          <p:nvPr/>
        </p:nvSpPr>
        <p:spPr>
          <a:xfrm>
            <a:off x="1494449" y="8494304"/>
            <a:ext cx="1739177"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CV/Resume</a:t>
            </a:r>
          </a:p>
        </p:txBody>
      </p:sp>
      <p:sp>
        <p:nvSpPr>
          <p:cNvPr id="18" name="TextBox 18"/>
          <p:cNvSpPr txBox="1"/>
          <p:nvPr/>
        </p:nvSpPr>
        <p:spPr>
          <a:xfrm>
            <a:off x="15257787" y="4604131"/>
            <a:ext cx="150005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Personal Statement</a:t>
            </a:r>
          </a:p>
        </p:txBody>
      </p:sp>
      <p:sp>
        <p:nvSpPr>
          <p:cNvPr id="19" name="TextBox 19"/>
          <p:cNvSpPr txBox="1"/>
          <p:nvPr/>
        </p:nvSpPr>
        <p:spPr>
          <a:xfrm>
            <a:off x="7970097" y="4604131"/>
            <a:ext cx="1516008"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Transcript</a:t>
            </a:r>
          </a:p>
        </p:txBody>
      </p:sp>
      <p:sp>
        <p:nvSpPr>
          <p:cNvPr id="20" name="TextBox 20"/>
          <p:cNvSpPr txBox="1"/>
          <p:nvPr/>
        </p:nvSpPr>
        <p:spPr>
          <a:xfrm>
            <a:off x="4987748" y="4572188"/>
            <a:ext cx="1278910" cy="343662"/>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Passport</a:t>
            </a:r>
          </a:p>
        </p:txBody>
      </p:sp>
      <p:sp>
        <p:nvSpPr>
          <p:cNvPr id="21" name="TextBox 21"/>
          <p:cNvSpPr txBox="1"/>
          <p:nvPr/>
        </p:nvSpPr>
        <p:spPr>
          <a:xfrm>
            <a:off x="1602634" y="4572188"/>
            <a:ext cx="1522808" cy="696087"/>
          </a:xfrm>
          <a:prstGeom prst="rect">
            <a:avLst/>
          </a:prstGeom>
        </p:spPr>
        <p:txBody>
          <a:bodyPr lIns="0" tIns="0" rIns="0" bIns="0" rtlCol="0" anchor="t">
            <a:spAutoFit/>
          </a:bodyPr>
          <a:lstStyle/>
          <a:p>
            <a:pPr algn="ctr">
              <a:lnSpc>
                <a:spcPts val="2799"/>
              </a:lnSpc>
            </a:pPr>
            <a:r>
              <a:rPr lang="en-US" sz="2400">
                <a:solidFill>
                  <a:srgbClr val="010101"/>
                </a:solidFill>
                <a:latin typeface="Averta 2"/>
                <a:ea typeface="Averta 2"/>
                <a:cs typeface="Averta 2"/>
                <a:sym typeface="Averta 2"/>
              </a:rPr>
              <a:t>Birth Certificate</a:t>
            </a:r>
          </a:p>
        </p:txBody>
      </p:sp>
      <p:sp>
        <p:nvSpPr>
          <p:cNvPr id="22" name="TextBox 22"/>
          <p:cNvSpPr txBox="1"/>
          <p:nvPr/>
        </p:nvSpPr>
        <p:spPr>
          <a:xfrm>
            <a:off x="11543504" y="4609275"/>
            <a:ext cx="1659549"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Evidence of Residence</a:t>
            </a:r>
          </a:p>
        </p:txBody>
      </p:sp>
      <p:sp>
        <p:nvSpPr>
          <p:cNvPr id="23" name="TextBox 23"/>
          <p:cNvSpPr txBox="1"/>
          <p:nvPr/>
        </p:nvSpPr>
        <p:spPr>
          <a:xfrm>
            <a:off x="11665705" y="8494304"/>
            <a:ext cx="1415147" cy="696087"/>
          </a:xfrm>
          <a:prstGeom prst="rect">
            <a:avLst/>
          </a:prstGeom>
        </p:spPr>
        <p:txBody>
          <a:bodyPr lIns="0" tIns="0" rIns="0" bIns="0" rtlCol="0" anchor="t">
            <a:spAutoFit/>
          </a:bodyPr>
          <a:lstStyle/>
          <a:p>
            <a:pPr algn="ctr">
              <a:lnSpc>
                <a:spcPts val="2799"/>
              </a:lnSpc>
            </a:pPr>
            <a:r>
              <a:rPr lang="en-US" sz="2400">
                <a:solidFill>
                  <a:srgbClr val="000000"/>
                </a:solidFill>
                <a:latin typeface="Averta 2"/>
                <a:ea typeface="Averta 2"/>
                <a:cs typeface="Averta 2"/>
                <a:sym typeface="Averta 2"/>
              </a:rPr>
              <a:t>Reference Letters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BC7E5"/>
        </a:solidFill>
        <a:effectLst/>
      </p:bgPr>
    </p:bg>
    <p:spTree>
      <p:nvGrpSpPr>
        <p:cNvPr id="1" name=""/>
        <p:cNvGrpSpPr/>
        <p:nvPr/>
      </p:nvGrpSpPr>
      <p:grpSpPr>
        <a:xfrm>
          <a:off x="0" y="0"/>
          <a:ext cx="0" cy="0"/>
          <a:chOff x="0" y="0"/>
          <a:chExt cx="0" cy="0"/>
        </a:xfrm>
      </p:grpSpPr>
      <p:sp>
        <p:nvSpPr>
          <p:cNvPr id="2" name="Freeform 2"/>
          <p:cNvSpPr/>
          <p:nvPr/>
        </p:nvSpPr>
        <p:spPr>
          <a:xfrm>
            <a:off x="12617109" y="2380284"/>
            <a:ext cx="8214666" cy="7897191"/>
          </a:xfrm>
          <a:custGeom>
            <a:avLst/>
            <a:gdLst/>
            <a:ahLst/>
            <a:cxnLst/>
            <a:rect l="l" t="t" r="r" b="b"/>
            <a:pathLst>
              <a:path w="8214666" h="7897191">
                <a:moveTo>
                  <a:pt x="0" y="0"/>
                </a:moveTo>
                <a:lnTo>
                  <a:pt x="8214667" y="0"/>
                </a:lnTo>
                <a:lnTo>
                  <a:pt x="8214667" y="7897191"/>
                </a:lnTo>
                <a:lnTo>
                  <a:pt x="0" y="7897191"/>
                </a:lnTo>
                <a:lnTo>
                  <a:pt x="0" y="0"/>
                </a:lnTo>
                <a:close/>
              </a:path>
            </a:pathLst>
          </a:custGeom>
          <a:blipFill>
            <a:blip r:embed="rId2"/>
            <a:stretch>
              <a:fillRect/>
            </a:stretch>
          </a:blipFill>
        </p:spPr>
      </p:sp>
      <p:sp>
        <p:nvSpPr>
          <p:cNvPr id="3" name="Freeform 3"/>
          <p:cNvSpPr/>
          <p:nvPr/>
        </p:nvSpPr>
        <p:spPr>
          <a:xfrm>
            <a:off x="17018620" y="290787"/>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a:stretch>
              <a:fillRect l="-88" r="-88"/>
            </a:stretch>
          </a:blipFill>
        </p:spPr>
      </p:sp>
      <p:sp>
        <p:nvSpPr>
          <p:cNvPr id="4" name="TextBox 4"/>
          <p:cNvSpPr txBox="1"/>
          <p:nvPr/>
        </p:nvSpPr>
        <p:spPr>
          <a:xfrm>
            <a:off x="775508" y="1785672"/>
            <a:ext cx="13437027" cy="1012190"/>
          </a:xfrm>
          <a:prstGeom prst="rect">
            <a:avLst/>
          </a:prstGeom>
        </p:spPr>
        <p:txBody>
          <a:bodyPr lIns="0" tIns="0" rIns="0" bIns="0" rtlCol="0" anchor="t">
            <a:spAutoFit/>
          </a:bodyPr>
          <a:lstStyle/>
          <a:p>
            <a:pPr algn="l">
              <a:lnSpc>
                <a:spcPts val="4059"/>
              </a:lnSpc>
            </a:pPr>
            <a:r>
              <a:rPr lang="en-US" sz="2899">
                <a:solidFill>
                  <a:srgbClr val="002D74"/>
                </a:solidFill>
                <a:latin typeface="Averta 1"/>
                <a:ea typeface="Averta 1"/>
                <a:cs typeface="Averta 1"/>
                <a:sym typeface="Averta 1"/>
              </a:rPr>
              <a:t>References form a crucial part of the selection process, and therefore a reference could make the difference to an applicant’s success. </a:t>
            </a:r>
          </a:p>
        </p:txBody>
      </p:sp>
      <p:sp>
        <p:nvSpPr>
          <p:cNvPr id="5" name="TextBox 5"/>
          <p:cNvSpPr txBox="1"/>
          <p:nvPr/>
        </p:nvSpPr>
        <p:spPr>
          <a:xfrm>
            <a:off x="775508" y="631271"/>
            <a:ext cx="14593793" cy="758825"/>
          </a:xfrm>
          <a:prstGeom prst="rect">
            <a:avLst/>
          </a:prstGeom>
        </p:spPr>
        <p:txBody>
          <a:bodyPr lIns="0" tIns="0" rIns="0" bIns="0" rtlCol="0" anchor="t">
            <a:spAutoFit/>
          </a:bodyPr>
          <a:lstStyle/>
          <a:p>
            <a:pPr algn="l">
              <a:lnSpc>
                <a:spcPts val="5950"/>
              </a:lnSpc>
            </a:pPr>
            <a:r>
              <a:rPr lang="en-US" sz="5000" b="1">
                <a:solidFill>
                  <a:srgbClr val="002D74"/>
                </a:solidFill>
                <a:latin typeface="Averta 2"/>
                <a:ea typeface="Averta 2"/>
                <a:cs typeface="Averta 2"/>
                <a:sym typeface="Averta 2"/>
              </a:rPr>
              <a:t>The reference letters - How can you help?</a:t>
            </a:r>
          </a:p>
        </p:txBody>
      </p:sp>
      <p:sp>
        <p:nvSpPr>
          <p:cNvPr id="6" name="TextBox 6"/>
          <p:cNvSpPr txBox="1"/>
          <p:nvPr/>
        </p:nvSpPr>
        <p:spPr>
          <a:xfrm>
            <a:off x="623108" y="3447999"/>
            <a:ext cx="12747430" cy="4233347"/>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000000"/>
                </a:solidFill>
                <a:latin typeface="Averta 1"/>
                <a:ea typeface="Averta 1"/>
                <a:cs typeface="Averta 1"/>
                <a:sym typeface="Averta 1"/>
              </a:rPr>
              <a:t>Make sure you understand what’s required from you, read the guidance for referees</a:t>
            </a:r>
          </a:p>
          <a:p>
            <a:pPr algn="l">
              <a:lnSpc>
                <a:spcPts val="3359"/>
              </a:lnSpc>
            </a:pPr>
            <a:endParaRPr lang="en-US" sz="2799">
              <a:solidFill>
                <a:srgbClr val="000000"/>
              </a:solidFill>
              <a:latin typeface="Averta 1"/>
              <a:ea typeface="Averta 1"/>
              <a:cs typeface="Averta 1"/>
              <a:sym typeface="Averta 1"/>
            </a:endParaRPr>
          </a:p>
          <a:p>
            <a:pPr marL="604518" lvl="1" indent="-302259" algn="l">
              <a:lnSpc>
                <a:spcPts val="3359"/>
              </a:lnSpc>
              <a:buFont typeface="Arial"/>
              <a:buChar char="•"/>
            </a:pPr>
            <a:r>
              <a:rPr lang="en-US" sz="2799">
                <a:solidFill>
                  <a:srgbClr val="000000"/>
                </a:solidFill>
                <a:latin typeface="Averta 1"/>
                <a:ea typeface="Averta 1"/>
                <a:cs typeface="Averta 1"/>
                <a:sym typeface="Averta 1"/>
              </a:rPr>
              <a:t>You can ask the applicant their CV, transcript, papers they have written in class etc.</a:t>
            </a:r>
          </a:p>
          <a:p>
            <a:pPr algn="l">
              <a:lnSpc>
                <a:spcPts val="3359"/>
              </a:lnSpc>
            </a:pPr>
            <a:endParaRPr lang="en-US" sz="2799">
              <a:solidFill>
                <a:srgbClr val="000000"/>
              </a:solidFill>
              <a:latin typeface="Averta 1"/>
              <a:ea typeface="Averta 1"/>
              <a:cs typeface="Averta 1"/>
              <a:sym typeface="Averta 1"/>
            </a:endParaRPr>
          </a:p>
          <a:p>
            <a:pPr marL="604518" lvl="1" indent="-302259" algn="l">
              <a:lnSpc>
                <a:spcPts val="3359"/>
              </a:lnSpc>
              <a:buFont typeface="Arial"/>
              <a:buChar char="•"/>
            </a:pPr>
            <a:r>
              <a:rPr lang="en-US" sz="2799">
                <a:solidFill>
                  <a:srgbClr val="000000"/>
                </a:solidFill>
                <a:latin typeface="Averta 1"/>
                <a:ea typeface="Averta 1"/>
                <a:cs typeface="Averta 1"/>
                <a:sym typeface="Averta 1"/>
              </a:rPr>
              <a:t>Can you speak to both their strengths and weaknesses? </a:t>
            </a:r>
          </a:p>
          <a:p>
            <a:pPr algn="l">
              <a:lnSpc>
                <a:spcPts val="3359"/>
              </a:lnSpc>
            </a:pPr>
            <a:endParaRPr lang="en-US" sz="2799">
              <a:solidFill>
                <a:srgbClr val="000000"/>
              </a:solidFill>
              <a:latin typeface="Averta 1"/>
              <a:ea typeface="Averta 1"/>
              <a:cs typeface="Averta 1"/>
              <a:sym typeface="Averta 1"/>
            </a:endParaRPr>
          </a:p>
          <a:p>
            <a:pPr marL="604518" lvl="1" indent="-302259" algn="l">
              <a:lnSpc>
                <a:spcPts val="3359"/>
              </a:lnSpc>
              <a:buFont typeface="Arial"/>
              <a:buChar char="•"/>
            </a:pPr>
            <a:r>
              <a:rPr lang="en-US" sz="2799">
                <a:solidFill>
                  <a:srgbClr val="000000"/>
                </a:solidFill>
                <a:latin typeface="Averta 1"/>
                <a:ea typeface="Averta 1"/>
                <a:cs typeface="Averta 1"/>
                <a:sym typeface="Averta 1"/>
              </a:rPr>
              <a:t>What experiences they had can you speak to that would draw out the best of their qualities and values?</a:t>
            </a:r>
          </a:p>
        </p:txBody>
      </p:sp>
      <p:grpSp>
        <p:nvGrpSpPr>
          <p:cNvPr id="7" name="Group 7"/>
          <p:cNvGrpSpPr/>
          <p:nvPr/>
        </p:nvGrpSpPr>
        <p:grpSpPr>
          <a:xfrm>
            <a:off x="7341621" y="8138546"/>
            <a:ext cx="5275488" cy="1645320"/>
            <a:chOff x="0" y="0"/>
            <a:chExt cx="7033984" cy="2193760"/>
          </a:xfrm>
        </p:grpSpPr>
        <p:sp>
          <p:nvSpPr>
            <p:cNvPr id="8" name="Freeform 8"/>
            <p:cNvSpPr/>
            <p:nvPr/>
          </p:nvSpPr>
          <p:spPr>
            <a:xfrm>
              <a:off x="4840224" y="0"/>
              <a:ext cx="2193760" cy="2193760"/>
            </a:xfrm>
            <a:custGeom>
              <a:avLst/>
              <a:gdLst/>
              <a:ahLst/>
              <a:cxnLst/>
              <a:rect l="l" t="t" r="r" b="b"/>
              <a:pathLst>
                <a:path w="2193760" h="2193760">
                  <a:moveTo>
                    <a:pt x="0" y="0"/>
                  </a:moveTo>
                  <a:lnTo>
                    <a:pt x="2193760" y="0"/>
                  </a:lnTo>
                  <a:lnTo>
                    <a:pt x="2193760" y="2193760"/>
                  </a:lnTo>
                  <a:lnTo>
                    <a:pt x="0" y="2193760"/>
                  </a:lnTo>
                  <a:lnTo>
                    <a:pt x="0" y="0"/>
                  </a:lnTo>
                  <a:close/>
                </a:path>
              </a:pathLst>
            </a:custGeom>
            <a:blipFill>
              <a:blip r:embed="rId4"/>
              <a:stretch>
                <a:fillRect/>
              </a:stretch>
            </a:blipFill>
          </p:spPr>
        </p:sp>
        <p:sp>
          <p:nvSpPr>
            <p:cNvPr id="9" name="TextBox 9"/>
            <p:cNvSpPr txBox="1"/>
            <p:nvPr/>
          </p:nvSpPr>
          <p:spPr>
            <a:xfrm>
              <a:off x="0" y="-47625"/>
              <a:ext cx="4538614" cy="1036532"/>
            </a:xfrm>
            <a:prstGeom prst="rect">
              <a:avLst/>
            </a:prstGeom>
          </p:spPr>
          <p:txBody>
            <a:bodyPr lIns="0" tIns="0" rIns="0" bIns="0" rtlCol="0" anchor="t">
              <a:spAutoFit/>
            </a:bodyPr>
            <a:lstStyle/>
            <a:p>
              <a:pPr algn="l">
                <a:lnSpc>
                  <a:spcPts val="3220"/>
                </a:lnSpc>
              </a:pPr>
              <a:r>
                <a:rPr lang="en-US" sz="2300">
                  <a:solidFill>
                    <a:srgbClr val="000000"/>
                  </a:solidFill>
                  <a:latin typeface="Averta 1"/>
                  <a:ea typeface="Averta 1"/>
                  <a:cs typeface="Averta 1"/>
                  <a:sym typeface="Averta 1"/>
                </a:rPr>
                <a:t>Download the Guidance for referees: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36EAB"/>
        </a:solidFill>
        <a:effectLst/>
      </p:bgPr>
    </p:bg>
    <p:spTree>
      <p:nvGrpSpPr>
        <p:cNvPr id="1" name=""/>
        <p:cNvGrpSpPr/>
        <p:nvPr/>
      </p:nvGrpSpPr>
      <p:grpSpPr>
        <a:xfrm>
          <a:off x="0" y="0"/>
          <a:ext cx="0" cy="0"/>
          <a:chOff x="0" y="0"/>
          <a:chExt cx="0" cy="0"/>
        </a:xfrm>
      </p:grpSpPr>
      <p:grpSp>
        <p:nvGrpSpPr>
          <p:cNvPr id="2" name="Group 2"/>
          <p:cNvGrpSpPr/>
          <p:nvPr/>
        </p:nvGrpSpPr>
        <p:grpSpPr>
          <a:xfrm>
            <a:off x="12480199" y="812222"/>
            <a:ext cx="5014909" cy="501490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26B21"/>
            </a:solidFill>
          </p:spPr>
        </p:sp>
      </p:grpSp>
      <p:sp>
        <p:nvSpPr>
          <p:cNvPr id="4" name="AutoShape 4"/>
          <p:cNvSpPr/>
          <p:nvPr/>
        </p:nvSpPr>
        <p:spPr>
          <a:xfrm>
            <a:off x="11363843" y="3351675"/>
            <a:ext cx="1344729" cy="0"/>
          </a:xfrm>
          <a:prstGeom prst="line">
            <a:avLst/>
          </a:prstGeom>
          <a:ln w="114300" cap="rnd">
            <a:solidFill>
              <a:srgbClr val="FFFFFF"/>
            </a:solidFill>
            <a:prstDash val="solid"/>
            <a:headEnd type="none" w="sm" len="sm"/>
            <a:tailEnd type="arrow" w="med" len="sm"/>
          </a:ln>
        </p:spPr>
      </p:sp>
      <p:grpSp>
        <p:nvGrpSpPr>
          <p:cNvPr id="5" name="Group 5"/>
          <p:cNvGrpSpPr/>
          <p:nvPr/>
        </p:nvGrpSpPr>
        <p:grpSpPr>
          <a:xfrm>
            <a:off x="6588991" y="859847"/>
            <a:ext cx="5014909" cy="5014909"/>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EA7DF"/>
            </a:solidFill>
          </p:spPr>
        </p:sp>
      </p:grpSp>
      <p:sp>
        <p:nvSpPr>
          <p:cNvPr id="7" name="AutoShape 7"/>
          <p:cNvSpPr/>
          <p:nvPr/>
        </p:nvSpPr>
        <p:spPr>
          <a:xfrm>
            <a:off x="5430173" y="3351675"/>
            <a:ext cx="1344729" cy="0"/>
          </a:xfrm>
          <a:prstGeom prst="line">
            <a:avLst/>
          </a:prstGeom>
          <a:ln w="114300" cap="rnd">
            <a:solidFill>
              <a:srgbClr val="FFFFFF"/>
            </a:solidFill>
            <a:prstDash val="solid"/>
            <a:headEnd type="none" w="sm" len="sm"/>
            <a:tailEnd type="arrow" w="med" len="sm"/>
          </a:ln>
        </p:spPr>
      </p:sp>
      <p:grpSp>
        <p:nvGrpSpPr>
          <p:cNvPr id="8" name="Group 8"/>
          <p:cNvGrpSpPr/>
          <p:nvPr/>
        </p:nvGrpSpPr>
        <p:grpSpPr>
          <a:xfrm>
            <a:off x="604273" y="812222"/>
            <a:ext cx="5014909" cy="501490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C3081"/>
            </a:solidFill>
          </p:spPr>
        </p:sp>
      </p:grpSp>
      <p:sp>
        <p:nvSpPr>
          <p:cNvPr id="10" name="TextBox 10"/>
          <p:cNvSpPr txBox="1"/>
          <p:nvPr/>
        </p:nvSpPr>
        <p:spPr>
          <a:xfrm>
            <a:off x="1378875" y="2721918"/>
            <a:ext cx="3465704" cy="1914525"/>
          </a:xfrm>
          <a:prstGeom prst="rect">
            <a:avLst/>
          </a:prstGeom>
        </p:spPr>
        <p:txBody>
          <a:bodyPr lIns="0" tIns="0" rIns="0" bIns="0" rtlCol="0" anchor="t">
            <a:spAutoFit/>
          </a:bodyPr>
          <a:lstStyle/>
          <a:p>
            <a:pPr algn="ctr">
              <a:lnSpc>
                <a:spcPts val="5040"/>
              </a:lnSpc>
            </a:pPr>
            <a:r>
              <a:rPr lang="en-US" sz="4200" b="1">
                <a:solidFill>
                  <a:srgbClr val="FFFFFF"/>
                </a:solidFill>
                <a:latin typeface="Averta 2"/>
                <a:ea typeface="Averta 2"/>
                <a:cs typeface="Averta 2"/>
                <a:sym typeface="Averta 2"/>
              </a:rPr>
              <a:t>Is the Rhodes Scholarship right for you?</a:t>
            </a:r>
          </a:p>
        </p:txBody>
      </p:sp>
      <p:sp>
        <p:nvSpPr>
          <p:cNvPr id="11" name="TextBox 11"/>
          <p:cNvSpPr txBox="1"/>
          <p:nvPr/>
        </p:nvSpPr>
        <p:spPr>
          <a:xfrm>
            <a:off x="1095466" y="1564830"/>
            <a:ext cx="4032522" cy="801243"/>
          </a:xfrm>
          <a:prstGeom prst="rect">
            <a:avLst/>
          </a:prstGeom>
        </p:spPr>
        <p:txBody>
          <a:bodyPr lIns="0" tIns="0" rIns="0" bIns="0" rtlCol="0" anchor="t">
            <a:spAutoFit/>
          </a:bodyPr>
          <a:lstStyle/>
          <a:p>
            <a:pPr algn="ctr">
              <a:lnSpc>
                <a:spcPts val="6576"/>
              </a:lnSpc>
            </a:pPr>
            <a:r>
              <a:rPr lang="en-US" sz="4800" b="1">
                <a:solidFill>
                  <a:srgbClr val="FBC84F"/>
                </a:solidFill>
                <a:latin typeface="Averta 2"/>
                <a:ea typeface="Averta 2"/>
                <a:cs typeface="Averta 2"/>
                <a:sym typeface="Averta 2"/>
              </a:rPr>
              <a:t>ASK: </a:t>
            </a:r>
          </a:p>
        </p:txBody>
      </p:sp>
      <p:sp>
        <p:nvSpPr>
          <p:cNvPr id="12" name="TextBox 12"/>
          <p:cNvSpPr txBox="1"/>
          <p:nvPr/>
        </p:nvSpPr>
        <p:spPr>
          <a:xfrm>
            <a:off x="7355926" y="2721918"/>
            <a:ext cx="3465704" cy="1914525"/>
          </a:xfrm>
          <a:prstGeom prst="rect">
            <a:avLst/>
          </a:prstGeom>
        </p:spPr>
        <p:txBody>
          <a:bodyPr lIns="0" tIns="0" rIns="0" bIns="0" rtlCol="0" anchor="t">
            <a:spAutoFit/>
          </a:bodyPr>
          <a:lstStyle/>
          <a:p>
            <a:pPr algn="ctr">
              <a:lnSpc>
                <a:spcPts val="5040"/>
              </a:lnSpc>
            </a:pPr>
            <a:r>
              <a:rPr lang="en-US" sz="4200" b="1">
                <a:solidFill>
                  <a:srgbClr val="FFFFFF"/>
                </a:solidFill>
                <a:latin typeface="Averta 2"/>
                <a:ea typeface="Averta 2"/>
                <a:cs typeface="Averta 2"/>
                <a:sym typeface="Averta 2"/>
              </a:rPr>
              <a:t>How the application process works </a:t>
            </a:r>
          </a:p>
        </p:txBody>
      </p:sp>
      <p:sp>
        <p:nvSpPr>
          <p:cNvPr id="13" name="TextBox 13"/>
          <p:cNvSpPr txBox="1"/>
          <p:nvPr/>
        </p:nvSpPr>
        <p:spPr>
          <a:xfrm>
            <a:off x="7651743" y="1564830"/>
            <a:ext cx="2984513" cy="801243"/>
          </a:xfrm>
          <a:prstGeom prst="rect">
            <a:avLst/>
          </a:prstGeom>
        </p:spPr>
        <p:txBody>
          <a:bodyPr lIns="0" tIns="0" rIns="0" bIns="0" rtlCol="0" anchor="t">
            <a:spAutoFit/>
          </a:bodyPr>
          <a:lstStyle/>
          <a:p>
            <a:pPr algn="ctr">
              <a:lnSpc>
                <a:spcPts val="6576"/>
              </a:lnSpc>
            </a:pPr>
            <a:r>
              <a:rPr lang="en-US" sz="4800" b="1">
                <a:solidFill>
                  <a:srgbClr val="FBC84F"/>
                </a:solidFill>
                <a:latin typeface="Averta 2"/>
                <a:ea typeface="Averta 2"/>
                <a:cs typeface="Averta 2"/>
                <a:sym typeface="Averta 2"/>
              </a:rPr>
              <a:t>EXPLAIN: </a:t>
            </a:r>
          </a:p>
        </p:txBody>
      </p:sp>
      <p:sp>
        <p:nvSpPr>
          <p:cNvPr id="14" name="TextBox 14"/>
          <p:cNvSpPr txBox="1"/>
          <p:nvPr/>
        </p:nvSpPr>
        <p:spPr>
          <a:xfrm>
            <a:off x="297183" y="6489218"/>
            <a:ext cx="5777457" cy="3318944"/>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191919"/>
                </a:solidFill>
                <a:latin typeface="Averta 1"/>
                <a:ea typeface="Averta 1"/>
                <a:cs typeface="Averta 1"/>
                <a:sym typeface="Averta 1"/>
              </a:rPr>
              <a:t>Are they eligible?</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What do they want to achieve with the Rhodes?</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Do they meet the Rhodes selection criteria?</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Would other scholarship opportunities be better suited?</a:t>
            </a:r>
          </a:p>
        </p:txBody>
      </p:sp>
      <p:sp>
        <p:nvSpPr>
          <p:cNvPr id="15" name="TextBox 15"/>
          <p:cNvSpPr txBox="1"/>
          <p:nvPr/>
        </p:nvSpPr>
        <p:spPr>
          <a:xfrm>
            <a:off x="6359899" y="6489218"/>
            <a:ext cx="5944440" cy="3200410"/>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191919"/>
                </a:solidFill>
                <a:latin typeface="Averta 1"/>
                <a:ea typeface="Averta 1"/>
                <a:cs typeface="Averta 1"/>
                <a:sym typeface="Averta 1"/>
              </a:rPr>
              <a:t>Help them think about which referees would be best</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Recommend that they check the Rhodes Trust website, and review the 'resources' section</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Have they started to think about their personal statement?</a:t>
            </a:r>
          </a:p>
        </p:txBody>
      </p:sp>
      <p:sp>
        <p:nvSpPr>
          <p:cNvPr id="16" name="TextBox 16"/>
          <p:cNvSpPr txBox="1"/>
          <p:nvPr/>
        </p:nvSpPr>
        <p:spPr>
          <a:xfrm>
            <a:off x="13632724" y="1564830"/>
            <a:ext cx="2955019" cy="801243"/>
          </a:xfrm>
          <a:prstGeom prst="rect">
            <a:avLst/>
          </a:prstGeom>
        </p:spPr>
        <p:txBody>
          <a:bodyPr lIns="0" tIns="0" rIns="0" bIns="0" rtlCol="0" anchor="t">
            <a:spAutoFit/>
          </a:bodyPr>
          <a:lstStyle/>
          <a:p>
            <a:pPr algn="ctr">
              <a:lnSpc>
                <a:spcPts val="6576"/>
              </a:lnSpc>
            </a:pPr>
            <a:r>
              <a:rPr lang="en-US" sz="4800" b="1">
                <a:solidFill>
                  <a:srgbClr val="FBC84F"/>
                </a:solidFill>
                <a:latin typeface="Averta 2"/>
                <a:ea typeface="Averta 2"/>
                <a:cs typeface="Averta 2"/>
                <a:sym typeface="Averta 2"/>
              </a:rPr>
              <a:t>PREPARE: </a:t>
            </a:r>
          </a:p>
        </p:txBody>
      </p:sp>
      <p:sp>
        <p:nvSpPr>
          <p:cNvPr id="17" name="TextBox 17"/>
          <p:cNvSpPr txBox="1"/>
          <p:nvPr/>
        </p:nvSpPr>
        <p:spPr>
          <a:xfrm>
            <a:off x="13377382" y="2927435"/>
            <a:ext cx="3465704" cy="1276350"/>
          </a:xfrm>
          <a:prstGeom prst="rect">
            <a:avLst/>
          </a:prstGeom>
        </p:spPr>
        <p:txBody>
          <a:bodyPr lIns="0" tIns="0" rIns="0" bIns="0" rtlCol="0" anchor="t">
            <a:spAutoFit/>
          </a:bodyPr>
          <a:lstStyle/>
          <a:p>
            <a:pPr algn="ctr">
              <a:lnSpc>
                <a:spcPts val="5040"/>
              </a:lnSpc>
            </a:pPr>
            <a:r>
              <a:rPr lang="en-US" sz="4200" b="1">
                <a:solidFill>
                  <a:srgbClr val="FFFFFF"/>
                </a:solidFill>
                <a:latin typeface="Averta 2"/>
                <a:ea typeface="Averta 2"/>
                <a:cs typeface="Averta 2"/>
                <a:sym typeface="Averta 2"/>
              </a:rPr>
              <a:t>Interview Preparation</a:t>
            </a:r>
          </a:p>
        </p:txBody>
      </p:sp>
      <p:sp>
        <p:nvSpPr>
          <p:cNvPr id="18" name="TextBox 18"/>
          <p:cNvSpPr txBox="1"/>
          <p:nvPr/>
        </p:nvSpPr>
        <p:spPr>
          <a:xfrm>
            <a:off x="12708571" y="6489218"/>
            <a:ext cx="5014909" cy="3081876"/>
          </a:xfrm>
          <a:prstGeom prst="rect">
            <a:avLst/>
          </a:prstGeom>
        </p:spPr>
        <p:txBody>
          <a:bodyPr lIns="0" tIns="0" rIns="0" bIns="0" rtlCol="0" anchor="t">
            <a:spAutoFit/>
          </a:bodyPr>
          <a:lstStyle/>
          <a:p>
            <a:pPr marL="604518" lvl="1" indent="-302259" algn="l">
              <a:lnSpc>
                <a:spcPts val="3359"/>
              </a:lnSpc>
              <a:buFont typeface="Arial"/>
              <a:buChar char="•"/>
            </a:pPr>
            <a:r>
              <a:rPr lang="en-US" sz="2799">
                <a:solidFill>
                  <a:srgbClr val="191919"/>
                </a:solidFill>
                <a:latin typeface="Averta 1"/>
                <a:ea typeface="Averta 1"/>
                <a:cs typeface="Averta 1"/>
                <a:sym typeface="Averta 1"/>
              </a:rPr>
              <a:t>Have they done a professional  interview before?</a:t>
            </a:r>
          </a:p>
          <a:p>
            <a:pPr algn="l">
              <a:lnSpc>
                <a:spcPts val="960"/>
              </a:lnSpc>
            </a:pPr>
            <a:endParaRPr lang="en-US" sz="2799">
              <a:solidFill>
                <a:srgbClr val="191919"/>
              </a:solidFill>
              <a:latin typeface="Averta 1"/>
              <a:ea typeface="Averta 1"/>
              <a:cs typeface="Averta 1"/>
              <a:sym typeface="Averta 1"/>
            </a:endParaRPr>
          </a:p>
          <a:p>
            <a:pPr marL="604518" lvl="1" indent="-302259" algn="l">
              <a:lnSpc>
                <a:spcPts val="3359"/>
              </a:lnSpc>
              <a:buFont typeface="Arial"/>
              <a:buChar char="•"/>
            </a:pPr>
            <a:r>
              <a:rPr lang="en-US" sz="2799">
                <a:solidFill>
                  <a:srgbClr val="191919"/>
                </a:solidFill>
                <a:latin typeface="Averta 1"/>
                <a:ea typeface="Averta 1"/>
                <a:cs typeface="Averta 1"/>
                <a:sym typeface="Averta 1"/>
              </a:rPr>
              <a:t>Recommend practicing interview skills, and that they ask for help with mock interviews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26641" y="-107157"/>
            <a:ext cx="8347166" cy="10287000"/>
          </a:xfrm>
          <a:custGeom>
            <a:avLst/>
            <a:gdLst/>
            <a:ahLst/>
            <a:cxnLst/>
            <a:rect l="l" t="t" r="r" b="b"/>
            <a:pathLst>
              <a:path w="8347166" h="10287000">
                <a:moveTo>
                  <a:pt x="0" y="0"/>
                </a:moveTo>
                <a:lnTo>
                  <a:pt x="8347166" y="0"/>
                </a:lnTo>
                <a:lnTo>
                  <a:pt x="8347166" y="10287000"/>
                </a:lnTo>
                <a:lnTo>
                  <a:pt x="0" y="10287000"/>
                </a:lnTo>
                <a:lnTo>
                  <a:pt x="0" y="0"/>
                </a:lnTo>
                <a:close/>
              </a:path>
            </a:pathLst>
          </a:custGeom>
          <a:blipFill>
            <a:blip r:embed="rId4"/>
            <a:stretch>
              <a:fillRect t="-11" b="-11"/>
            </a:stretch>
          </a:blipFill>
        </p:spPr>
      </p:sp>
      <p:sp>
        <p:nvSpPr>
          <p:cNvPr id="4" name="Freeform 4"/>
          <p:cNvSpPr/>
          <p:nvPr/>
        </p:nvSpPr>
        <p:spPr>
          <a:xfrm>
            <a:off x="15636604" y="1613616"/>
            <a:ext cx="1841026" cy="1841026"/>
          </a:xfrm>
          <a:custGeom>
            <a:avLst/>
            <a:gdLst/>
            <a:ahLst/>
            <a:cxnLst/>
            <a:rect l="l" t="t" r="r" b="b"/>
            <a:pathLst>
              <a:path w="1841026" h="1841026">
                <a:moveTo>
                  <a:pt x="0" y="0"/>
                </a:moveTo>
                <a:lnTo>
                  <a:pt x="1841026" y="0"/>
                </a:lnTo>
                <a:lnTo>
                  <a:pt x="1841026" y="1841026"/>
                </a:lnTo>
                <a:lnTo>
                  <a:pt x="0" y="1841026"/>
                </a:lnTo>
                <a:lnTo>
                  <a:pt x="0" y="0"/>
                </a:lnTo>
                <a:close/>
              </a:path>
            </a:pathLst>
          </a:custGeom>
          <a:blipFill>
            <a:blip r:embed="rId5"/>
            <a:stretch>
              <a:fillRect/>
            </a:stretch>
          </a:blipFill>
        </p:spPr>
      </p:sp>
      <p:sp>
        <p:nvSpPr>
          <p:cNvPr id="5" name="TextBox 5"/>
          <p:cNvSpPr txBox="1"/>
          <p:nvPr/>
        </p:nvSpPr>
        <p:spPr>
          <a:xfrm>
            <a:off x="6776830" y="501943"/>
            <a:ext cx="4905489" cy="854816"/>
          </a:xfrm>
          <a:prstGeom prst="rect">
            <a:avLst/>
          </a:prstGeom>
        </p:spPr>
        <p:txBody>
          <a:bodyPr lIns="0" tIns="0" rIns="0" bIns="0" rtlCol="0" anchor="t">
            <a:spAutoFit/>
          </a:bodyPr>
          <a:lstStyle/>
          <a:p>
            <a:pPr algn="l">
              <a:lnSpc>
                <a:spcPts val="6994"/>
              </a:lnSpc>
            </a:pPr>
            <a:r>
              <a:rPr lang="en-US" sz="5000">
                <a:solidFill>
                  <a:srgbClr val="FFFFFF"/>
                </a:solidFill>
                <a:latin typeface="Averta 2"/>
                <a:ea typeface="Averta 2"/>
                <a:cs typeface="Averta 2"/>
                <a:sym typeface="Averta 2"/>
              </a:rPr>
              <a:t>Keep in touch!</a:t>
            </a:r>
          </a:p>
        </p:txBody>
      </p:sp>
      <p:sp>
        <p:nvSpPr>
          <p:cNvPr id="6" name="TextBox 6"/>
          <p:cNvSpPr txBox="1"/>
          <p:nvPr/>
        </p:nvSpPr>
        <p:spPr>
          <a:xfrm>
            <a:off x="8451079" y="1953739"/>
            <a:ext cx="7013112" cy="580390"/>
          </a:xfrm>
          <a:prstGeom prst="rect">
            <a:avLst/>
          </a:prstGeom>
        </p:spPr>
        <p:txBody>
          <a:bodyPr lIns="0" tIns="0" rIns="0" bIns="0" rtlCol="0" anchor="t">
            <a:spAutoFit/>
          </a:bodyPr>
          <a:lstStyle/>
          <a:p>
            <a:pPr algn="l">
              <a:lnSpc>
                <a:spcPts val="4759"/>
              </a:lnSpc>
              <a:spcBef>
                <a:spcPct val="0"/>
              </a:spcBef>
            </a:pPr>
            <a:r>
              <a:rPr lang="en-US" sz="3399">
                <a:solidFill>
                  <a:srgbClr val="000000"/>
                </a:solidFill>
                <a:latin typeface="Averta 3"/>
                <a:ea typeface="Averta 3"/>
                <a:cs typeface="Averta 3"/>
                <a:sym typeface="Averta 3"/>
              </a:rPr>
              <a:t>Connect with us on Social Media</a:t>
            </a:r>
          </a:p>
        </p:txBody>
      </p:sp>
      <p:sp>
        <p:nvSpPr>
          <p:cNvPr id="7" name="TextBox 7"/>
          <p:cNvSpPr txBox="1"/>
          <p:nvPr/>
        </p:nvSpPr>
        <p:spPr>
          <a:xfrm>
            <a:off x="8267529" y="3711796"/>
            <a:ext cx="8231223" cy="1099820"/>
          </a:xfrm>
          <a:prstGeom prst="rect">
            <a:avLst/>
          </a:prstGeom>
        </p:spPr>
        <p:txBody>
          <a:bodyPr lIns="0" tIns="0" rIns="0" bIns="0" rtlCol="0" anchor="t">
            <a:spAutoFit/>
          </a:bodyPr>
          <a:lstStyle/>
          <a:p>
            <a:pPr algn="l">
              <a:lnSpc>
                <a:spcPts val="4480"/>
              </a:lnSpc>
            </a:pPr>
            <a:r>
              <a:rPr lang="en-US" sz="3200">
                <a:solidFill>
                  <a:srgbClr val="000000"/>
                </a:solidFill>
                <a:latin typeface="Averta 3"/>
                <a:ea typeface="Averta 3"/>
                <a:cs typeface="Averta 3"/>
                <a:sym typeface="Averta 3"/>
              </a:rPr>
              <a:t>Get in touch with us by emailing:</a:t>
            </a:r>
          </a:p>
          <a:p>
            <a:pPr algn="l">
              <a:lnSpc>
                <a:spcPts val="4480"/>
              </a:lnSpc>
            </a:pPr>
            <a:r>
              <a:rPr lang="en-US" sz="3200">
                <a:solidFill>
                  <a:srgbClr val="000000"/>
                </a:solidFill>
                <a:latin typeface="Averta 3"/>
                <a:ea typeface="Averta 3"/>
                <a:cs typeface="Averta 3"/>
                <a:sym typeface="Averta 3"/>
              </a:rPr>
              <a:t>outreach@rhodeshouse.ox.ac.uk</a:t>
            </a:r>
          </a:p>
        </p:txBody>
      </p:sp>
      <p:sp>
        <p:nvSpPr>
          <p:cNvPr id="8" name="Freeform 8"/>
          <p:cNvSpPr/>
          <p:nvPr/>
        </p:nvSpPr>
        <p:spPr>
          <a:xfrm>
            <a:off x="7350974" y="1924345"/>
            <a:ext cx="819280" cy="672834"/>
          </a:xfrm>
          <a:custGeom>
            <a:avLst/>
            <a:gdLst/>
            <a:ahLst/>
            <a:cxnLst/>
            <a:rect l="l" t="t" r="r" b="b"/>
            <a:pathLst>
              <a:path w="819280" h="672834">
                <a:moveTo>
                  <a:pt x="0" y="0"/>
                </a:moveTo>
                <a:lnTo>
                  <a:pt x="819280" y="0"/>
                </a:lnTo>
                <a:lnTo>
                  <a:pt x="819280" y="672833"/>
                </a:lnTo>
                <a:lnTo>
                  <a:pt x="0" y="672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7259125" y="3600919"/>
            <a:ext cx="819280" cy="672834"/>
          </a:xfrm>
          <a:custGeom>
            <a:avLst/>
            <a:gdLst/>
            <a:ahLst/>
            <a:cxnLst/>
            <a:rect l="l" t="t" r="r" b="b"/>
            <a:pathLst>
              <a:path w="819280" h="672834">
                <a:moveTo>
                  <a:pt x="0" y="0"/>
                </a:moveTo>
                <a:lnTo>
                  <a:pt x="819280" y="0"/>
                </a:lnTo>
                <a:lnTo>
                  <a:pt x="819280" y="672834"/>
                </a:lnTo>
                <a:lnTo>
                  <a:pt x="0" y="6728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8376651" y="7251723"/>
            <a:ext cx="6964678" cy="2223770"/>
          </a:xfrm>
          <a:prstGeom prst="rect">
            <a:avLst/>
          </a:prstGeom>
        </p:spPr>
        <p:txBody>
          <a:bodyPr lIns="0" tIns="0" rIns="0" bIns="0" rtlCol="0" anchor="t">
            <a:spAutoFit/>
          </a:bodyPr>
          <a:lstStyle/>
          <a:p>
            <a:pPr algn="l">
              <a:lnSpc>
                <a:spcPts val="4480"/>
              </a:lnSpc>
              <a:spcBef>
                <a:spcPct val="0"/>
              </a:spcBef>
            </a:pPr>
            <a:r>
              <a:rPr lang="en-US" sz="3200">
                <a:solidFill>
                  <a:srgbClr val="000000"/>
                </a:solidFill>
                <a:latin typeface="Averta 3"/>
                <a:ea typeface="Averta 3"/>
                <a:cs typeface="Averta 3"/>
                <a:sym typeface="Averta 3"/>
              </a:rPr>
              <a:t>Access shareable outreach resources (presentations and flyers) and more information on our website </a:t>
            </a:r>
          </a:p>
        </p:txBody>
      </p:sp>
      <p:sp>
        <p:nvSpPr>
          <p:cNvPr id="11" name="Freeform 11"/>
          <p:cNvSpPr/>
          <p:nvPr/>
        </p:nvSpPr>
        <p:spPr>
          <a:xfrm>
            <a:off x="15636604" y="7136722"/>
            <a:ext cx="1841026" cy="1841026"/>
          </a:xfrm>
          <a:custGeom>
            <a:avLst/>
            <a:gdLst/>
            <a:ahLst/>
            <a:cxnLst/>
            <a:rect l="l" t="t" r="r" b="b"/>
            <a:pathLst>
              <a:path w="1841026" h="1841026">
                <a:moveTo>
                  <a:pt x="0" y="0"/>
                </a:moveTo>
                <a:lnTo>
                  <a:pt x="1841026" y="0"/>
                </a:lnTo>
                <a:lnTo>
                  <a:pt x="1841026" y="1841025"/>
                </a:lnTo>
                <a:lnTo>
                  <a:pt x="0" y="1841025"/>
                </a:lnTo>
                <a:lnTo>
                  <a:pt x="0" y="0"/>
                </a:lnTo>
                <a:close/>
              </a:path>
            </a:pathLst>
          </a:custGeom>
          <a:blipFill>
            <a:blip r:embed="rId8"/>
            <a:stretch>
              <a:fillRect/>
            </a:stretch>
          </a:blipFill>
        </p:spPr>
      </p:sp>
      <p:sp>
        <p:nvSpPr>
          <p:cNvPr id="12" name="Freeform 12"/>
          <p:cNvSpPr/>
          <p:nvPr/>
        </p:nvSpPr>
        <p:spPr>
          <a:xfrm>
            <a:off x="7259125" y="7136722"/>
            <a:ext cx="819280" cy="672834"/>
          </a:xfrm>
          <a:custGeom>
            <a:avLst/>
            <a:gdLst/>
            <a:ahLst/>
            <a:cxnLst/>
            <a:rect l="l" t="t" r="r" b="b"/>
            <a:pathLst>
              <a:path w="819280" h="672834">
                <a:moveTo>
                  <a:pt x="0" y="0"/>
                </a:moveTo>
                <a:lnTo>
                  <a:pt x="819280" y="0"/>
                </a:lnTo>
                <a:lnTo>
                  <a:pt x="819280" y="672833"/>
                </a:lnTo>
                <a:lnTo>
                  <a:pt x="0" y="672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13"/>
          <p:cNvSpPr txBox="1"/>
          <p:nvPr/>
        </p:nvSpPr>
        <p:spPr>
          <a:xfrm>
            <a:off x="6776830" y="5630766"/>
            <a:ext cx="8115300" cy="854816"/>
          </a:xfrm>
          <a:prstGeom prst="rect">
            <a:avLst/>
          </a:prstGeom>
        </p:spPr>
        <p:txBody>
          <a:bodyPr lIns="0" tIns="0" rIns="0" bIns="0" rtlCol="0" anchor="t">
            <a:spAutoFit/>
          </a:bodyPr>
          <a:lstStyle/>
          <a:p>
            <a:pPr algn="l">
              <a:lnSpc>
                <a:spcPts val="6994"/>
              </a:lnSpc>
            </a:pPr>
            <a:r>
              <a:rPr lang="en-US" sz="5000">
                <a:solidFill>
                  <a:srgbClr val="FFFFFF"/>
                </a:solidFill>
                <a:latin typeface="Averta 2"/>
                <a:ea typeface="Averta 2"/>
                <a:cs typeface="Averta 2"/>
                <a:sym typeface="Averta 2"/>
              </a:rPr>
              <a:t>Additional resources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Freeform 2"/>
          <p:cNvSpPr/>
          <p:nvPr/>
        </p:nvSpPr>
        <p:spPr>
          <a:xfrm>
            <a:off x="932940" y="3255379"/>
            <a:ext cx="1250777" cy="1250777"/>
          </a:xfrm>
          <a:custGeom>
            <a:avLst/>
            <a:gdLst/>
            <a:ahLst/>
            <a:cxnLst/>
            <a:rect l="l" t="t" r="r" b="b"/>
            <a:pathLst>
              <a:path w="1250777" h="1250777">
                <a:moveTo>
                  <a:pt x="0" y="0"/>
                </a:moveTo>
                <a:lnTo>
                  <a:pt x="1250777" y="0"/>
                </a:lnTo>
                <a:lnTo>
                  <a:pt x="1250777" y="1250777"/>
                </a:lnTo>
                <a:lnTo>
                  <a:pt x="0" y="1250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3904" y="5046110"/>
            <a:ext cx="1288848" cy="1288848"/>
          </a:xfrm>
          <a:custGeom>
            <a:avLst/>
            <a:gdLst/>
            <a:ahLst/>
            <a:cxnLst/>
            <a:rect l="l" t="t" r="r" b="b"/>
            <a:pathLst>
              <a:path w="1288848" h="1288848">
                <a:moveTo>
                  <a:pt x="0" y="0"/>
                </a:moveTo>
                <a:lnTo>
                  <a:pt x="1288848" y="0"/>
                </a:lnTo>
                <a:lnTo>
                  <a:pt x="1288848" y="1288848"/>
                </a:lnTo>
                <a:lnTo>
                  <a:pt x="0" y="12888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02209" y="6874912"/>
            <a:ext cx="1312239" cy="1312239"/>
          </a:xfrm>
          <a:custGeom>
            <a:avLst/>
            <a:gdLst/>
            <a:ahLst/>
            <a:cxnLst/>
            <a:rect l="l" t="t" r="r" b="b"/>
            <a:pathLst>
              <a:path w="1312239" h="1312239">
                <a:moveTo>
                  <a:pt x="0" y="0"/>
                </a:moveTo>
                <a:lnTo>
                  <a:pt x="1312239" y="0"/>
                </a:lnTo>
                <a:lnTo>
                  <a:pt x="1312239" y="1312239"/>
                </a:lnTo>
                <a:lnTo>
                  <a:pt x="0" y="13122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819803" y="660013"/>
            <a:ext cx="4818998" cy="1080002"/>
          </a:xfrm>
          <a:custGeom>
            <a:avLst/>
            <a:gdLst/>
            <a:ahLst/>
            <a:cxnLst/>
            <a:rect l="l" t="t" r="r" b="b"/>
            <a:pathLst>
              <a:path w="4818998" h="1080002">
                <a:moveTo>
                  <a:pt x="0" y="0"/>
                </a:moveTo>
                <a:lnTo>
                  <a:pt x="4818998" y="0"/>
                </a:lnTo>
                <a:lnTo>
                  <a:pt x="4818998" y="1080002"/>
                </a:lnTo>
                <a:lnTo>
                  <a:pt x="0" y="1080002"/>
                </a:lnTo>
                <a:lnTo>
                  <a:pt x="0" y="0"/>
                </a:lnTo>
                <a:close/>
              </a:path>
            </a:pathLst>
          </a:custGeom>
          <a:blipFill>
            <a:blip r:embed="rId8"/>
            <a:stretch>
              <a:fillRect b="-167"/>
            </a:stretch>
          </a:blipFill>
        </p:spPr>
      </p:sp>
      <p:sp>
        <p:nvSpPr>
          <p:cNvPr id="6" name="TextBox 6"/>
          <p:cNvSpPr txBox="1"/>
          <p:nvPr/>
        </p:nvSpPr>
        <p:spPr>
          <a:xfrm>
            <a:off x="2571423" y="7301596"/>
            <a:ext cx="9418849"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How can you help students to apply?</a:t>
            </a:r>
          </a:p>
        </p:txBody>
      </p:sp>
      <p:sp>
        <p:nvSpPr>
          <p:cNvPr id="7" name="TextBox 7"/>
          <p:cNvSpPr txBox="1"/>
          <p:nvPr/>
        </p:nvSpPr>
        <p:spPr>
          <a:xfrm>
            <a:off x="2571423" y="5309534"/>
            <a:ext cx="11935408"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Why encourage your students to apply?</a:t>
            </a:r>
          </a:p>
        </p:txBody>
      </p:sp>
      <p:sp>
        <p:nvSpPr>
          <p:cNvPr id="8" name="Freeform 8"/>
          <p:cNvSpPr/>
          <p:nvPr/>
        </p:nvSpPr>
        <p:spPr>
          <a:xfrm>
            <a:off x="12711378" y="2140955"/>
            <a:ext cx="6360631" cy="8518381"/>
          </a:xfrm>
          <a:custGeom>
            <a:avLst/>
            <a:gdLst/>
            <a:ahLst/>
            <a:cxnLst/>
            <a:rect l="l" t="t" r="r" b="b"/>
            <a:pathLst>
              <a:path w="6360631" h="8518381">
                <a:moveTo>
                  <a:pt x="0" y="0"/>
                </a:moveTo>
                <a:lnTo>
                  <a:pt x="6360631" y="0"/>
                </a:lnTo>
                <a:lnTo>
                  <a:pt x="6360631" y="8518381"/>
                </a:lnTo>
                <a:lnTo>
                  <a:pt x="0" y="8518381"/>
                </a:lnTo>
                <a:lnTo>
                  <a:pt x="0" y="0"/>
                </a:lnTo>
                <a:close/>
              </a:path>
            </a:pathLst>
          </a:custGeom>
          <a:blipFill>
            <a:blip r:embed="rId9"/>
            <a:stretch>
              <a:fillRect l="-961" r="-961"/>
            </a:stretch>
          </a:blipFill>
        </p:spPr>
      </p:sp>
      <p:sp>
        <p:nvSpPr>
          <p:cNvPr id="9" name="TextBox 9"/>
          <p:cNvSpPr txBox="1"/>
          <p:nvPr/>
        </p:nvSpPr>
        <p:spPr>
          <a:xfrm>
            <a:off x="2571423" y="3499767"/>
            <a:ext cx="9171488" cy="714375"/>
          </a:xfrm>
          <a:prstGeom prst="rect">
            <a:avLst/>
          </a:prstGeom>
        </p:spPr>
        <p:txBody>
          <a:bodyPr lIns="0" tIns="0" rIns="0" bIns="0" rtlCol="0" anchor="t">
            <a:spAutoFit/>
          </a:bodyPr>
          <a:lstStyle/>
          <a:p>
            <a:pPr algn="l">
              <a:lnSpc>
                <a:spcPts val="5880"/>
              </a:lnSpc>
            </a:pPr>
            <a:r>
              <a:rPr lang="en-US" sz="4400">
                <a:solidFill>
                  <a:srgbClr val="000000"/>
                </a:solidFill>
                <a:latin typeface="Averta 2"/>
                <a:ea typeface="Averta 2"/>
                <a:cs typeface="Averta 2"/>
                <a:sym typeface="Averta 2"/>
              </a:rPr>
              <a:t>What is the Rhodes Scholarship?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EA3AD"/>
        </a:solidFill>
        <a:effectLst/>
      </p:bgPr>
    </p:bg>
    <p:spTree>
      <p:nvGrpSpPr>
        <p:cNvPr id="1" name=""/>
        <p:cNvGrpSpPr/>
        <p:nvPr/>
      </p:nvGrpSpPr>
      <p:grpSpPr>
        <a:xfrm>
          <a:off x="0" y="0"/>
          <a:ext cx="0" cy="0"/>
          <a:chOff x="0" y="0"/>
          <a:chExt cx="0" cy="0"/>
        </a:xfrm>
      </p:grpSpPr>
      <p:sp>
        <p:nvSpPr>
          <p:cNvPr id="2" name="Freeform 2"/>
          <p:cNvSpPr/>
          <p:nvPr/>
        </p:nvSpPr>
        <p:spPr>
          <a:xfrm>
            <a:off x="0" y="-1342493"/>
            <a:ext cx="18288000" cy="12192000"/>
          </a:xfrm>
          <a:custGeom>
            <a:avLst/>
            <a:gdLst/>
            <a:ahLst/>
            <a:cxnLst/>
            <a:rect l="l" t="t" r="r" b="b"/>
            <a:pathLst>
              <a:path w="18288000" h="12192000">
                <a:moveTo>
                  <a:pt x="0" y="0"/>
                </a:moveTo>
                <a:lnTo>
                  <a:pt x="18288000" y="0"/>
                </a:lnTo>
                <a:lnTo>
                  <a:pt x="18288000" y="12192000"/>
                </a:lnTo>
                <a:lnTo>
                  <a:pt x="0" y="12192000"/>
                </a:lnTo>
                <a:lnTo>
                  <a:pt x="0" y="0"/>
                </a:lnTo>
                <a:close/>
              </a:path>
            </a:pathLst>
          </a:custGeom>
          <a:blipFill>
            <a:blip r:embed="rId2">
              <a:alphaModFix amt="12000"/>
            </a:blip>
            <a:stretch>
              <a:fillRect/>
            </a:stretch>
          </a:blipFill>
        </p:spPr>
      </p:sp>
      <p:sp>
        <p:nvSpPr>
          <p:cNvPr id="3" name="Freeform 3"/>
          <p:cNvSpPr/>
          <p:nvPr/>
        </p:nvSpPr>
        <p:spPr>
          <a:xfrm>
            <a:off x="10619885" y="2904282"/>
            <a:ext cx="9104423" cy="7497018"/>
          </a:xfrm>
          <a:custGeom>
            <a:avLst/>
            <a:gdLst/>
            <a:ahLst/>
            <a:cxnLst/>
            <a:rect l="l" t="t" r="r" b="b"/>
            <a:pathLst>
              <a:path w="9104423" h="7497018">
                <a:moveTo>
                  <a:pt x="0" y="0"/>
                </a:moveTo>
                <a:lnTo>
                  <a:pt x="9104423" y="0"/>
                </a:lnTo>
                <a:lnTo>
                  <a:pt x="9104423" y="7497018"/>
                </a:lnTo>
                <a:lnTo>
                  <a:pt x="0" y="7497018"/>
                </a:lnTo>
                <a:lnTo>
                  <a:pt x="0" y="0"/>
                </a:lnTo>
                <a:close/>
              </a:path>
            </a:pathLst>
          </a:custGeom>
          <a:blipFill>
            <a:blip r:embed="rId3"/>
            <a:stretch>
              <a:fillRect l="-37510" t="-17505" r="-12539" b="-4126"/>
            </a:stretch>
          </a:blipFill>
        </p:spPr>
      </p:sp>
      <p:sp>
        <p:nvSpPr>
          <p:cNvPr id="4" name="TextBox 4"/>
          <p:cNvSpPr txBox="1"/>
          <p:nvPr/>
        </p:nvSpPr>
        <p:spPr>
          <a:xfrm>
            <a:off x="2335646" y="2432378"/>
            <a:ext cx="9785950" cy="4381500"/>
          </a:xfrm>
          <a:prstGeom prst="rect">
            <a:avLst/>
          </a:prstGeom>
        </p:spPr>
        <p:txBody>
          <a:bodyPr lIns="0" tIns="0" rIns="0" bIns="0" rtlCol="0" anchor="t">
            <a:spAutoFit/>
          </a:bodyPr>
          <a:lstStyle/>
          <a:p>
            <a:pPr algn="l">
              <a:lnSpc>
                <a:spcPts val="11519"/>
              </a:lnSpc>
            </a:pPr>
            <a:r>
              <a:rPr lang="en-US" sz="9600">
                <a:solidFill>
                  <a:srgbClr val="002D74"/>
                </a:solidFill>
                <a:latin typeface="Averta 2"/>
                <a:ea typeface="Averta 2"/>
                <a:cs typeface="Averta 2"/>
                <a:sym typeface="Averta 2"/>
              </a:rPr>
              <a:t>What is the Rhodes Scholarship?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3" name="TextBox 3"/>
          <p:cNvSpPr txBox="1"/>
          <p:nvPr/>
        </p:nvSpPr>
        <p:spPr>
          <a:xfrm>
            <a:off x="350037" y="2400847"/>
            <a:ext cx="13470760" cy="5324475"/>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Averta 1"/>
                <a:ea typeface="Averta 1"/>
                <a:cs typeface="Averta 1"/>
                <a:sym typeface="Averta 1"/>
              </a:rPr>
              <a:t>Established in 1902, the Rhodes Scholarship is the oldest and perhaps most prestigious international scholarship programme in the world. </a:t>
            </a:r>
          </a:p>
          <a:p>
            <a:pPr algn="l">
              <a:lnSpc>
                <a:spcPts val="4200"/>
              </a:lnSpc>
            </a:pPr>
            <a:endParaRPr lang="en-US" sz="3000">
              <a:solidFill>
                <a:srgbClr val="000000"/>
              </a:solidFill>
              <a:latin typeface="Averta 1"/>
              <a:ea typeface="Averta 1"/>
              <a:cs typeface="Averta 1"/>
              <a:sym typeface="Averta 1"/>
            </a:endParaRPr>
          </a:p>
          <a:p>
            <a:pPr marL="647700" lvl="1" indent="-323850" algn="l">
              <a:lnSpc>
                <a:spcPts val="4200"/>
              </a:lnSpc>
              <a:buFont typeface="Arial"/>
              <a:buChar char="•"/>
            </a:pPr>
            <a:r>
              <a:rPr lang="en-US" sz="3000">
                <a:solidFill>
                  <a:srgbClr val="000000"/>
                </a:solidFill>
                <a:latin typeface="Averta 1"/>
                <a:ea typeface="Averta 1"/>
                <a:cs typeface="Averta 1"/>
                <a:sym typeface="Averta 1"/>
              </a:rPr>
              <a:t>It is a merit-based, fully-funded postgraduate award which enables talented young people from around the world to study full-time at the University of Oxford. </a:t>
            </a:r>
          </a:p>
          <a:p>
            <a:pPr algn="l">
              <a:lnSpc>
                <a:spcPts val="4200"/>
              </a:lnSpc>
            </a:pPr>
            <a:endParaRPr lang="en-US" sz="3000">
              <a:solidFill>
                <a:srgbClr val="000000"/>
              </a:solidFill>
              <a:latin typeface="Averta 1"/>
              <a:ea typeface="Averta 1"/>
              <a:cs typeface="Averta 1"/>
              <a:sym typeface="Averta 1"/>
            </a:endParaRPr>
          </a:p>
          <a:p>
            <a:pPr marL="647700" lvl="1" indent="-323850" algn="l">
              <a:lnSpc>
                <a:spcPts val="4200"/>
              </a:lnSpc>
              <a:buFont typeface="Arial"/>
              <a:buChar char="•"/>
            </a:pPr>
            <a:r>
              <a:rPr lang="en-US" sz="3000">
                <a:solidFill>
                  <a:srgbClr val="000000"/>
                </a:solidFill>
                <a:latin typeface="Averta 1"/>
                <a:ea typeface="Averta 1"/>
                <a:cs typeface="Averta 1"/>
                <a:sym typeface="Averta 1"/>
              </a:rPr>
              <a:t>Rhodes Scholars come to the UK for two or more years and can apply to study most full-time postgraduate courses in almost any field offered by the University of Oxford. </a:t>
            </a:r>
          </a:p>
        </p:txBody>
      </p:sp>
      <p:sp>
        <p:nvSpPr>
          <p:cNvPr id="4" name="TextBox 4"/>
          <p:cNvSpPr txBox="1"/>
          <p:nvPr/>
        </p:nvSpPr>
        <p:spPr>
          <a:xfrm>
            <a:off x="1028700" y="668983"/>
            <a:ext cx="12114904"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ea typeface="Averta 2"/>
                <a:cs typeface="Averta 2"/>
                <a:sym typeface="Averta 2"/>
              </a:rPr>
              <a:t>What is the Rhodes Scholarship?</a:t>
            </a:r>
          </a:p>
        </p:txBody>
      </p:sp>
      <p:sp>
        <p:nvSpPr>
          <p:cNvPr id="5" name="Freeform 5"/>
          <p:cNvSpPr/>
          <p:nvPr/>
        </p:nvSpPr>
        <p:spPr>
          <a:xfrm flipH="1">
            <a:off x="14098025" y="1978755"/>
            <a:ext cx="4189975" cy="8674895"/>
          </a:xfrm>
          <a:custGeom>
            <a:avLst/>
            <a:gdLst/>
            <a:ahLst/>
            <a:cxnLst/>
            <a:rect l="l" t="t" r="r" b="b"/>
            <a:pathLst>
              <a:path w="4189975" h="8674895">
                <a:moveTo>
                  <a:pt x="4189975" y="0"/>
                </a:moveTo>
                <a:lnTo>
                  <a:pt x="0" y="0"/>
                </a:lnTo>
                <a:lnTo>
                  <a:pt x="0" y="8674895"/>
                </a:lnTo>
                <a:lnTo>
                  <a:pt x="4189975" y="8674895"/>
                </a:lnTo>
                <a:lnTo>
                  <a:pt x="4189975" y="0"/>
                </a:lnTo>
                <a:close/>
              </a:path>
            </a:pathLst>
          </a:custGeom>
          <a:blipFill>
            <a:blip r:embed="rId2"/>
            <a:stretch>
              <a:fillRect/>
            </a:stretch>
          </a:blipFill>
        </p:spPr>
      </p:sp>
      <p:sp>
        <p:nvSpPr>
          <p:cNvPr id="6" name="Freeform 6"/>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3"/>
            <a:stretch>
              <a:fillRect l="-88" r="-88"/>
            </a:stretch>
          </a:blipFill>
        </p:spPr>
      </p:sp>
      <p:grpSp>
        <p:nvGrpSpPr>
          <p:cNvPr id="7" name="Group 7"/>
          <p:cNvGrpSpPr/>
          <p:nvPr/>
        </p:nvGrpSpPr>
        <p:grpSpPr>
          <a:xfrm>
            <a:off x="7168017" y="7921988"/>
            <a:ext cx="5406506" cy="1666266"/>
            <a:chOff x="0" y="0"/>
            <a:chExt cx="7208674" cy="2221688"/>
          </a:xfrm>
        </p:grpSpPr>
        <p:sp>
          <p:nvSpPr>
            <p:cNvPr id="8" name="Freeform 8"/>
            <p:cNvSpPr/>
            <p:nvPr/>
          </p:nvSpPr>
          <p:spPr>
            <a:xfrm>
              <a:off x="4986986" y="0"/>
              <a:ext cx="2221688" cy="2221688"/>
            </a:xfrm>
            <a:custGeom>
              <a:avLst/>
              <a:gdLst/>
              <a:ahLst/>
              <a:cxnLst/>
              <a:rect l="l" t="t" r="r" b="b"/>
              <a:pathLst>
                <a:path w="2221688" h="2221688">
                  <a:moveTo>
                    <a:pt x="0" y="0"/>
                  </a:moveTo>
                  <a:lnTo>
                    <a:pt x="2221688" y="0"/>
                  </a:lnTo>
                  <a:lnTo>
                    <a:pt x="2221688" y="2221688"/>
                  </a:lnTo>
                  <a:lnTo>
                    <a:pt x="0" y="2221688"/>
                  </a:lnTo>
                  <a:lnTo>
                    <a:pt x="0" y="0"/>
                  </a:lnTo>
                  <a:close/>
                </a:path>
              </a:pathLst>
            </a:custGeom>
            <a:blipFill>
              <a:blip r:embed="rId4"/>
              <a:stretch>
                <a:fillRect/>
              </a:stretch>
            </a:blipFill>
          </p:spPr>
        </p:sp>
        <p:sp>
          <p:nvSpPr>
            <p:cNvPr id="9" name="TextBox 9"/>
            <p:cNvSpPr txBox="1"/>
            <p:nvPr/>
          </p:nvSpPr>
          <p:spPr>
            <a:xfrm>
              <a:off x="0" y="-57150"/>
              <a:ext cx="4596394" cy="1724702"/>
            </a:xfrm>
            <a:prstGeom prst="rect">
              <a:avLst/>
            </a:prstGeom>
          </p:spPr>
          <p:txBody>
            <a:bodyPr lIns="0" tIns="0" rIns="0" bIns="0" rtlCol="0" anchor="t">
              <a:spAutoFit/>
            </a:bodyPr>
            <a:lstStyle/>
            <a:p>
              <a:pPr algn="l">
                <a:lnSpc>
                  <a:spcPts val="3515"/>
                </a:lnSpc>
              </a:pPr>
              <a:r>
                <a:rPr lang="en-US" sz="2511">
                  <a:solidFill>
                    <a:srgbClr val="000000"/>
                  </a:solidFill>
                  <a:latin typeface="Averta 1"/>
                  <a:ea typeface="Averta 1"/>
                  <a:cs typeface="Averta 1"/>
                  <a:sym typeface="Averta 1"/>
                </a:rPr>
                <a:t>Find out more about current Scholars and Alumni achievements:</a:t>
              </a:r>
            </a:p>
          </p:txBody>
        </p:sp>
      </p:grpSp>
      <p:sp>
        <p:nvSpPr>
          <p:cNvPr id="10" name="Freeform 2">
            <a:extLst>
              <a:ext uri="{FF2B5EF4-FFF2-40B4-BE49-F238E27FC236}">
                <a16:creationId xmlns:a16="http://schemas.microsoft.com/office/drawing/2014/main" id="{1ED5BB60-451E-40A2-8798-4744904E013B}"/>
              </a:ext>
            </a:extLst>
          </p:cNvPr>
          <p:cNvSpPr/>
          <p:nvPr/>
        </p:nvSpPr>
        <p:spPr>
          <a:xfrm>
            <a:off x="14841033" y="488189"/>
            <a:ext cx="1487533" cy="1490565"/>
          </a:xfrm>
          <a:custGeom>
            <a:avLst/>
            <a:gdLst/>
            <a:ahLst/>
            <a:cxnLst/>
            <a:rect l="l" t="t" r="r" b="b"/>
            <a:pathLst>
              <a:path w="1487533" h="1490565">
                <a:moveTo>
                  <a:pt x="0" y="0"/>
                </a:moveTo>
                <a:lnTo>
                  <a:pt x="1487534" y="0"/>
                </a:lnTo>
                <a:lnTo>
                  <a:pt x="1487534" y="1490566"/>
                </a:lnTo>
                <a:lnTo>
                  <a:pt x="0" y="1490566"/>
                </a:lnTo>
                <a:lnTo>
                  <a:pt x="0" y="0"/>
                </a:lnTo>
                <a:close/>
              </a:path>
            </a:pathLst>
          </a:custGeom>
          <a:blipFill>
            <a:blip r:embed="rId5"/>
            <a:stretch>
              <a:fillRect r="-208209"/>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8C56"/>
        </a:solidFill>
        <a:effectLst/>
      </p:bgPr>
    </p:bg>
    <p:spTree>
      <p:nvGrpSpPr>
        <p:cNvPr id="1" name=""/>
        <p:cNvGrpSpPr/>
        <p:nvPr/>
      </p:nvGrpSpPr>
      <p:grpSpPr>
        <a:xfrm>
          <a:off x="0" y="0"/>
          <a:ext cx="0" cy="0"/>
          <a:chOff x="0" y="0"/>
          <a:chExt cx="0" cy="0"/>
        </a:xfrm>
      </p:grpSpPr>
      <p:sp>
        <p:nvSpPr>
          <p:cNvPr id="2" name="Freeform 2"/>
          <p:cNvSpPr/>
          <p:nvPr/>
        </p:nvSpPr>
        <p:spPr>
          <a:xfrm>
            <a:off x="16831413" y="49542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sp>
        <p:nvSpPr>
          <p:cNvPr id="3" name="Freeform 3"/>
          <p:cNvSpPr/>
          <p:nvPr/>
        </p:nvSpPr>
        <p:spPr>
          <a:xfrm>
            <a:off x="15115512" y="6786880"/>
            <a:ext cx="4943264" cy="3274913"/>
          </a:xfrm>
          <a:custGeom>
            <a:avLst/>
            <a:gdLst/>
            <a:ahLst/>
            <a:cxnLst/>
            <a:rect l="l" t="t" r="r" b="b"/>
            <a:pathLst>
              <a:path w="4943264" h="3274913">
                <a:moveTo>
                  <a:pt x="0" y="0"/>
                </a:moveTo>
                <a:lnTo>
                  <a:pt x="4943264" y="0"/>
                </a:lnTo>
                <a:lnTo>
                  <a:pt x="4943264" y="3274912"/>
                </a:lnTo>
                <a:lnTo>
                  <a:pt x="0" y="32749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02237" y="1967273"/>
            <a:ext cx="13557259" cy="1099820"/>
          </a:xfrm>
          <a:prstGeom prst="rect">
            <a:avLst/>
          </a:prstGeom>
        </p:spPr>
        <p:txBody>
          <a:bodyPr lIns="0" tIns="0" rIns="0" bIns="0" rtlCol="0" anchor="t">
            <a:spAutoFit/>
          </a:bodyPr>
          <a:lstStyle/>
          <a:p>
            <a:pPr algn="l">
              <a:lnSpc>
                <a:spcPts val="4480"/>
              </a:lnSpc>
            </a:pPr>
            <a:r>
              <a:rPr lang="en-US" sz="3200">
                <a:solidFill>
                  <a:srgbClr val="FFFFFF"/>
                </a:solidFill>
                <a:latin typeface="Averta 1"/>
                <a:ea typeface="Averta 1"/>
                <a:cs typeface="Averta 1"/>
                <a:sym typeface="Averta 1"/>
              </a:rPr>
              <a:t>Each year, 100+ Rhodes Scholarships are awarded, to students from 25 constituencies (country or group of countries):</a:t>
            </a:r>
          </a:p>
        </p:txBody>
      </p:sp>
      <p:sp>
        <p:nvSpPr>
          <p:cNvPr id="5" name="TextBox 5"/>
          <p:cNvSpPr txBox="1"/>
          <p:nvPr/>
        </p:nvSpPr>
        <p:spPr>
          <a:xfrm>
            <a:off x="1002237" y="3429138"/>
            <a:ext cx="207703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Australia</a:t>
            </a:r>
          </a:p>
        </p:txBody>
      </p:sp>
      <p:sp>
        <p:nvSpPr>
          <p:cNvPr id="6" name="TextBox 6"/>
          <p:cNvSpPr txBox="1"/>
          <p:nvPr/>
        </p:nvSpPr>
        <p:spPr>
          <a:xfrm>
            <a:off x="1002237" y="8367186"/>
            <a:ext cx="127360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Global</a:t>
            </a:r>
          </a:p>
        </p:txBody>
      </p:sp>
      <p:sp>
        <p:nvSpPr>
          <p:cNvPr id="7" name="TextBox 7"/>
          <p:cNvSpPr txBox="1"/>
          <p:nvPr/>
        </p:nvSpPr>
        <p:spPr>
          <a:xfrm>
            <a:off x="1002237" y="7661750"/>
            <a:ext cx="179347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Germany</a:t>
            </a:r>
          </a:p>
        </p:txBody>
      </p:sp>
      <p:sp>
        <p:nvSpPr>
          <p:cNvPr id="8" name="TextBox 8"/>
          <p:cNvSpPr txBox="1"/>
          <p:nvPr/>
        </p:nvSpPr>
        <p:spPr>
          <a:xfrm>
            <a:off x="1002237" y="6956315"/>
            <a:ext cx="207703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East Africa</a:t>
            </a:r>
          </a:p>
        </p:txBody>
      </p:sp>
      <p:sp>
        <p:nvSpPr>
          <p:cNvPr id="9" name="TextBox 9"/>
          <p:cNvSpPr txBox="1"/>
          <p:nvPr/>
        </p:nvSpPr>
        <p:spPr>
          <a:xfrm>
            <a:off x="1002237" y="6250880"/>
            <a:ext cx="5164747"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Commonwealth Caribbean</a:t>
            </a:r>
          </a:p>
        </p:txBody>
      </p:sp>
      <p:sp>
        <p:nvSpPr>
          <p:cNvPr id="10" name="TextBox 10"/>
          <p:cNvSpPr txBox="1"/>
          <p:nvPr/>
        </p:nvSpPr>
        <p:spPr>
          <a:xfrm>
            <a:off x="1002237" y="5545444"/>
            <a:ext cx="116332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China</a:t>
            </a:r>
          </a:p>
        </p:txBody>
      </p:sp>
      <p:sp>
        <p:nvSpPr>
          <p:cNvPr id="11" name="TextBox 11"/>
          <p:cNvSpPr txBox="1"/>
          <p:nvPr/>
        </p:nvSpPr>
        <p:spPr>
          <a:xfrm>
            <a:off x="1002237" y="4840009"/>
            <a:ext cx="1521051"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Canada</a:t>
            </a:r>
          </a:p>
        </p:txBody>
      </p:sp>
      <p:sp>
        <p:nvSpPr>
          <p:cNvPr id="12" name="TextBox 12"/>
          <p:cNvSpPr txBox="1"/>
          <p:nvPr/>
        </p:nvSpPr>
        <p:spPr>
          <a:xfrm>
            <a:off x="1002237" y="4134574"/>
            <a:ext cx="172596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Bermuda</a:t>
            </a:r>
          </a:p>
        </p:txBody>
      </p:sp>
      <p:sp>
        <p:nvSpPr>
          <p:cNvPr id="13" name="TextBox 13"/>
          <p:cNvSpPr txBox="1"/>
          <p:nvPr/>
        </p:nvSpPr>
        <p:spPr>
          <a:xfrm>
            <a:off x="7267470" y="6250880"/>
            <a:ext cx="179347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Malaysia</a:t>
            </a:r>
          </a:p>
        </p:txBody>
      </p:sp>
      <p:sp>
        <p:nvSpPr>
          <p:cNvPr id="14" name="TextBox 14"/>
          <p:cNvSpPr txBox="1"/>
          <p:nvPr/>
        </p:nvSpPr>
        <p:spPr>
          <a:xfrm>
            <a:off x="7267470" y="7661750"/>
            <a:ext cx="1682849"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Pakistan</a:t>
            </a:r>
          </a:p>
        </p:txBody>
      </p:sp>
      <p:sp>
        <p:nvSpPr>
          <p:cNvPr id="15" name="TextBox 15"/>
          <p:cNvSpPr txBox="1"/>
          <p:nvPr/>
        </p:nvSpPr>
        <p:spPr>
          <a:xfrm>
            <a:off x="7267470" y="8367186"/>
            <a:ext cx="2455122"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Saudi Arabia</a:t>
            </a:r>
          </a:p>
        </p:txBody>
      </p:sp>
      <p:sp>
        <p:nvSpPr>
          <p:cNvPr id="16" name="TextBox 16"/>
          <p:cNvSpPr txBox="1"/>
          <p:nvPr/>
        </p:nvSpPr>
        <p:spPr>
          <a:xfrm>
            <a:off x="7267470" y="6956315"/>
            <a:ext cx="256539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New Zealand</a:t>
            </a:r>
          </a:p>
        </p:txBody>
      </p:sp>
      <p:sp>
        <p:nvSpPr>
          <p:cNvPr id="17" name="TextBox 17"/>
          <p:cNvSpPr txBox="1"/>
          <p:nvPr/>
        </p:nvSpPr>
        <p:spPr>
          <a:xfrm>
            <a:off x="7267470" y="3429138"/>
            <a:ext cx="1021541"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India</a:t>
            </a:r>
          </a:p>
        </p:txBody>
      </p:sp>
      <p:sp>
        <p:nvSpPr>
          <p:cNvPr id="18" name="TextBox 18"/>
          <p:cNvSpPr txBox="1"/>
          <p:nvPr/>
        </p:nvSpPr>
        <p:spPr>
          <a:xfrm>
            <a:off x="7267470" y="9072621"/>
            <a:ext cx="1987169"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Singapore</a:t>
            </a:r>
          </a:p>
        </p:txBody>
      </p:sp>
      <p:sp>
        <p:nvSpPr>
          <p:cNvPr id="19" name="TextBox 19"/>
          <p:cNvSpPr txBox="1"/>
          <p:nvPr/>
        </p:nvSpPr>
        <p:spPr>
          <a:xfrm>
            <a:off x="1002237" y="9072621"/>
            <a:ext cx="221881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Hong Kong</a:t>
            </a:r>
          </a:p>
        </p:txBody>
      </p:sp>
      <p:sp>
        <p:nvSpPr>
          <p:cNvPr id="20" name="TextBox 20"/>
          <p:cNvSpPr txBox="1"/>
          <p:nvPr/>
        </p:nvSpPr>
        <p:spPr>
          <a:xfrm>
            <a:off x="7267470" y="4840009"/>
            <a:ext cx="168319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Jamaica</a:t>
            </a:r>
          </a:p>
        </p:txBody>
      </p:sp>
      <p:sp>
        <p:nvSpPr>
          <p:cNvPr id="21" name="TextBox 21"/>
          <p:cNvSpPr txBox="1"/>
          <p:nvPr/>
        </p:nvSpPr>
        <p:spPr>
          <a:xfrm>
            <a:off x="7267470" y="4134574"/>
            <a:ext cx="1048790"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Israel</a:t>
            </a:r>
          </a:p>
        </p:txBody>
      </p:sp>
      <p:sp>
        <p:nvSpPr>
          <p:cNvPr id="22" name="TextBox 22"/>
          <p:cNvSpPr txBox="1"/>
          <p:nvPr/>
        </p:nvSpPr>
        <p:spPr>
          <a:xfrm>
            <a:off x="7267470" y="5545444"/>
            <a:ext cx="1257846"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Kenya</a:t>
            </a:r>
          </a:p>
        </p:txBody>
      </p:sp>
      <p:sp>
        <p:nvSpPr>
          <p:cNvPr id="23" name="TextBox 23"/>
          <p:cNvSpPr txBox="1"/>
          <p:nvPr/>
        </p:nvSpPr>
        <p:spPr>
          <a:xfrm>
            <a:off x="11413707" y="5545444"/>
            <a:ext cx="4077746"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United Arab Emirates</a:t>
            </a:r>
          </a:p>
        </p:txBody>
      </p:sp>
      <p:sp>
        <p:nvSpPr>
          <p:cNvPr id="24" name="TextBox 24"/>
          <p:cNvSpPr txBox="1"/>
          <p:nvPr/>
        </p:nvSpPr>
        <p:spPr>
          <a:xfrm>
            <a:off x="11413707" y="6250880"/>
            <a:ext cx="2596905"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United States</a:t>
            </a:r>
          </a:p>
        </p:txBody>
      </p:sp>
      <p:sp>
        <p:nvSpPr>
          <p:cNvPr id="25" name="TextBox 25"/>
          <p:cNvSpPr txBox="1"/>
          <p:nvPr/>
        </p:nvSpPr>
        <p:spPr>
          <a:xfrm>
            <a:off x="11413707" y="4128908"/>
            <a:ext cx="4723645" cy="1099820"/>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Syria, Jordan, Lebanon &amp; Palestine (SJLP)</a:t>
            </a:r>
          </a:p>
        </p:txBody>
      </p:sp>
      <p:sp>
        <p:nvSpPr>
          <p:cNvPr id="26" name="TextBox 26"/>
          <p:cNvSpPr txBox="1"/>
          <p:nvPr/>
        </p:nvSpPr>
        <p:spPr>
          <a:xfrm>
            <a:off x="11413707" y="3429138"/>
            <a:ext cx="295923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Southern Africa</a:t>
            </a:r>
          </a:p>
        </p:txBody>
      </p:sp>
      <p:sp>
        <p:nvSpPr>
          <p:cNvPr id="27" name="TextBox 27"/>
          <p:cNvSpPr txBox="1"/>
          <p:nvPr/>
        </p:nvSpPr>
        <p:spPr>
          <a:xfrm>
            <a:off x="11413707" y="6956315"/>
            <a:ext cx="2203064"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West Africa</a:t>
            </a:r>
          </a:p>
        </p:txBody>
      </p:sp>
      <p:sp>
        <p:nvSpPr>
          <p:cNvPr id="28" name="TextBox 28"/>
          <p:cNvSpPr txBox="1"/>
          <p:nvPr/>
        </p:nvSpPr>
        <p:spPr>
          <a:xfrm>
            <a:off x="11413707" y="7661750"/>
            <a:ext cx="1525658"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Zambia</a:t>
            </a:r>
          </a:p>
        </p:txBody>
      </p:sp>
      <p:sp>
        <p:nvSpPr>
          <p:cNvPr id="29" name="TextBox 29"/>
          <p:cNvSpPr txBox="1"/>
          <p:nvPr/>
        </p:nvSpPr>
        <p:spPr>
          <a:xfrm>
            <a:off x="11413707" y="8367186"/>
            <a:ext cx="2038873" cy="537845"/>
          </a:xfrm>
          <a:prstGeom prst="rect">
            <a:avLst/>
          </a:prstGeom>
        </p:spPr>
        <p:txBody>
          <a:bodyPr lIns="0" tIns="0" rIns="0" bIns="0" rtlCol="0" anchor="t">
            <a:spAutoFit/>
          </a:bodyPr>
          <a:lstStyle/>
          <a:p>
            <a:pPr algn="l">
              <a:lnSpc>
                <a:spcPts val="4480"/>
              </a:lnSpc>
            </a:pPr>
            <a:r>
              <a:rPr lang="en-US" sz="3200">
                <a:solidFill>
                  <a:srgbClr val="FDDCA1"/>
                </a:solidFill>
                <a:latin typeface="Averta 2"/>
                <a:ea typeface="Averta 2"/>
                <a:cs typeface="Averta 2"/>
                <a:sym typeface="Averta 2"/>
              </a:rPr>
              <a:t>Zimbabwe</a:t>
            </a:r>
          </a:p>
        </p:txBody>
      </p:sp>
      <p:sp>
        <p:nvSpPr>
          <p:cNvPr id="30" name="TextBox 30"/>
          <p:cNvSpPr txBox="1"/>
          <p:nvPr/>
        </p:nvSpPr>
        <p:spPr>
          <a:xfrm>
            <a:off x="1028700" y="586791"/>
            <a:ext cx="14363700" cy="1005153"/>
          </a:xfrm>
          <a:prstGeom prst="rect">
            <a:avLst/>
          </a:prstGeom>
        </p:spPr>
        <p:txBody>
          <a:bodyPr lIns="0" tIns="0" rIns="0" bIns="0" rtlCol="0" anchor="t">
            <a:spAutoFit/>
          </a:bodyPr>
          <a:lstStyle/>
          <a:p>
            <a:pPr algn="l">
              <a:lnSpc>
                <a:spcPts val="8120"/>
              </a:lnSpc>
            </a:pPr>
            <a:r>
              <a:rPr lang="en-US" sz="5799">
                <a:solidFill>
                  <a:srgbClr val="FDDCA1"/>
                </a:solidFill>
                <a:latin typeface="Averta 2"/>
                <a:ea typeface="Averta 2"/>
                <a:cs typeface="Averta 2"/>
                <a:sym typeface="Averta 2"/>
              </a:rPr>
              <a:t>What is the Rhodes Scholarship?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EA3AD"/>
        </a:solidFill>
        <a:effectLst/>
      </p:bgPr>
    </p:bg>
    <p:spTree>
      <p:nvGrpSpPr>
        <p:cNvPr id="1" name=""/>
        <p:cNvGrpSpPr/>
        <p:nvPr/>
      </p:nvGrpSpPr>
      <p:grpSpPr>
        <a:xfrm>
          <a:off x="0" y="0"/>
          <a:ext cx="0" cy="0"/>
          <a:chOff x="0" y="0"/>
          <a:chExt cx="0" cy="0"/>
        </a:xfrm>
      </p:grpSpPr>
      <p:sp>
        <p:nvSpPr>
          <p:cNvPr id="2" name="Freeform 2"/>
          <p:cNvSpPr/>
          <p:nvPr/>
        </p:nvSpPr>
        <p:spPr>
          <a:xfrm>
            <a:off x="-77009" y="-1423660"/>
            <a:ext cx="18442018" cy="11588194"/>
          </a:xfrm>
          <a:custGeom>
            <a:avLst/>
            <a:gdLst/>
            <a:ahLst/>
            <a:cxnLst/>
            <a:rect l="l" t="t" r="r" b="b"/>
            <a:pathLst>
              <a:path w="18442018" h="11588194">
                <a:moveTo>
                  <a:pt x="0" y="0"/>
                </a:moveTo>
                <a:lnTo>
                  <a:pt x="18442018" y="0"/>
                </a:lnTo>
                <a:lnTo>
                  <a:pt x="18442018" y="11588195"/>
                </a:lnTo>
                <a:lnTo>
                  <a:pt x="0" y="11588195"/>
                </a:lnTo>
                <a:lnTo>
                  <a:pt x="0" y="0"/>
                </a:lnTo>
                <a:close/>
              </a:path>
            </a:pathLst>
          </a:custGeom>
          <a:blipFill>
            <a:blip r:embed="rId2">
              <a:alphaModFix amt="7999"/>
            </a:blip>
            <a:stretch>
              <a:fillRect b="-59144"/>
            </a:stretch>
          </a:blipFill>
        </p:spPr>
      </p:sp>
      <p:sp>
        <p:nvSpPr>
          <p:cNvPr id="3" name="Freeform 3"/>
          <p:cNvSpPr/>
          <p:nvPr/>
        </p:nvSpPr>
        <p:spPr>
          <a:xfrm flipH="1">
            <a:off x="11696970" y="3276895"/>
            <a:ext cx="11378548" cy="7873415"/>
          </a:xfrm>
          <a:custGeom>
            <a:avLst/>
            <a:gdLst/>
            <a:ahLst/>
            <a:cxnLst/>
            <a:rect l="l" t="t" r="r" b="b"/>
            <a:pathLst>
              <a:path w="11378548" h="7873415">
                <a:moveTo>
                  <a:pt x="11378548" y="0"/>
                </a:moveTo>
                <a:lnTo>
                  <a:pt x="0" y="0"/>
                </a:lnTo>
                <a:lnTo>
                  <a:pt x="0" y="7873415"/>
                </a:lnTo>
                <a:lnTo>
                  <a:pt x="11378548" y="7873415"/>
                </a:lnTo>
                <a:lnTo>
                  <a:pt x="11378548" y="0"/>
                </a:lnTo>
                <a:close/>
              </a:path>
            </a:pathLst>
          </a:custGeom>
          <a:blipFill>
            <a:blip r:embed="rId3"/>
            <a:stretch>
              <a:fillRect/>
            </a:stretch>
          </a:blipFill>
        </p:spPr>
      </p:sp>
      <p:sp>
        <p:nvSpPr>
          <p:cNvPr id="4" name="TextBox 4"/>
          <p:cNvSpPr txBox="1"/>
          <p:nvPr/>
        </p:nvSpPr>
        <p:spPr>
          <a:xfrm>
            <a:off x="2314927" y="2424242"/>
            <a:ext cx="9785950" cy="4381500"/>
          </a:xfrm>
          <a:prstGeom prst="rect">
            <a:avLst/>
          </a:prstGeom>
        </p:spPr>
        <p:txBody>
          <a:bodyPr lIns="0" tIns="0" rIns="0" bIns="0" rtlCol="0" anchor="t">
            <a:spAutoFit/>
          </a:bodyPr>
          <a:lstStyle/>
          <a:p>
            <a:pPr algn="l">
              <a:lnSpc>
                <a:spcPts val="11519"/>
              </a:lnSpc>
            </a:pPr>
            <a:r>
              <a:rPr lang="en-US" sz="9600">
                <a:solidFill>
                  <a:srgbClr val="002D74"/>
                </a:solidFill>
                <a:latin typeface="Averta 2"/>
                <a:ea typeface="Averta 2"/>
                <a:cs typeface="Averta 2"/>
                <a:sym typeface="Averta 2"/>
              </a:rPr>
              <a:t>Why encourage students to apply?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4BB"/>
        </a:solidFill>
        <a:effectLst/>
      </p:bgPr>
    </p:bg>
    <p:spTree>
      <p:nvGrpSpPr>
        <p:cNvPr id="1" name=""/>
        <p:cNvGrpSpPr/>
        <p:nvPr/>
      </p:nvGrpSpPr>
      <p:grpSpPr>
        <a:xfrm>
          <a:off x="0" y="0"/>
          <a:ext cx="0" cy="0"/>
          <a:chOff x="0" y="0"/>
          <a:chExt cx="0" cy="0"/>
        </a:xfrm>
      </p:grpSpPr>
      <p:sp>
        <p:nvSpPr>
          <p:cNvPr id="2" name="TextBox 2"/>
          <p:cNvSpPr txBox="1"/>
          <p:nvPr/>
        </p:nvSpPr>
        <p:spPr>
          <a:xfrm>
            <a:off x="870108" y="658043"/>
            <a:ext cx="15115029" cy="816483"/>
          </a:xfrm>
          <a:prstGeom prst="rect">
            <a:avLst/>
          </a:prstGeom>
        </p:spPr>
        <p:txBody>
          <a:bodyPr lIns="0" tIns="0" rIns="0" bIns="0" rtlCol="0" anchor="t">
            <a:spAutoFit/>
          </a:bodyPr>
          <a:lstStyle/>
          <a:p>
            <a:pPr algn="l">
              <a:lnSpc>
                <a:spcPts val="6426"/>
              </a:lnSpc>
            </a:pPr>
            <a:r>
              <a:rPr lang="en-US" sz="5400" b="1">
                <a:solidFill>
                  <a:srgbClr val="FFFFFF"/>
                </a:solidFill>
                <a:latin typeface="Averta 2"/>
                <a:ea typeface="Averta 2"/>
                <a:cs typeface="Averta 2"/>
                <a:sym typeface="Averta 2"/>
              </a:rPr>
              <a:t>Benefits of Encouraging Applications</a:t>
            </a:r>
          </a:p>
        </p:txBody>
      </p:sp>
      <p:sp>
        <p:nvSpPr>
          <p:cNvPr id="3" name="TextBox 3"/>
          <p:cNvSpPr txBox="1"/>
          <p:nvPr/>
        </p:nvSpPr>
        <p:spPr>
          <a:xfrm>
            <a:off x="870108" y="2765481"/>
            <a:ext cx="12073819" cy="1260856"/>
          </a:xfrm>
          <a:prstGeom prst="rect">
            <a:avLst/>
          </a:prstGeom>
        </p:spPr>
        <p:txBody>
          <a:bodyPr lIns="0" tIns="0" rIns="0" bIns="0" rtlCol="0" anchor="t">
            <a:spAutoFit/>
          </a:bodyPr>
          <a:lstStyle/>
          <a:p>
            <a:pPr algn="l">
              <a:lnSpc>
                <a:spcPts val="3331"/>
              </a:lnSpc>
            </a:pPr>
            <a:r>
              <a:rPr lang="en-US" sz="2799">
                <a:solidFill>
                  <a:srgbClr val="000000"/>
                </a:solidFill>
                <a:latin typeface="Averta 1"/>
                <a:ea typeface="Averta 1"/>
                <a:cs typeface="Averta 1"/>
                <a:sym typeface="Averta 1"/>
              </a:rPr>
              <a:t>Studying abroad on the Rhodes Scholarship at Oxford University will give your students different perspectives and many opportunities to learn in one of the world’s most cutting-edge academic environments. </a:t>
            </a:r>
          </a:p>
        </p:txBody>
      </p:sp>
      <p:sp>
        <p:nvSpPr>
          <p:cNvPr id="4" name="TextBox 4"/>
          <p:cNvSpPr txBox="1"/>
          <p:nvPr/>
        </p:nvSpPr>
        <p:spPr>
          <a:xfrm>
            <a:off x="870108" y="2209221"/>
            <a:ext cx="6809389" cy="451485"/>
          </a:xfrm>
          <a:prstGeom prst="rect">
            <a:avLst/>
          </a:prstGeom>
        </p:spPr>
        <p:txBody>
          <a:bodyPr lIns="0" tIns="0" rIns="0" bIns="0" rtlCol="0" anchor="t">
            <a:spAutoFit/>
          </a:bodyPr>
          <a:lstStyle/>
          <a:p>
            <a:pPr algn="l">
              <a:lnSpc>
                <a:spcPts val="3569"/>
              </a:lnSpc>
            </a:pPr>
            <a:r>
              <a:rPr lang="en-US" sz="2999">
                <a:solidFill>
                  <a:srgbClr val="FFFFFF"/>
                </a:solidFill>
                <a:latin typeface="Averta 3"/>
                <a:ea typeface="Averta 3"/>
                <a:cs typeface="Averta 3"/>
                <a:sym typeface="Averta 3"/>
              </a:rPr>
              <a:t>Broadening Student's Horizons: </a:t>
            </a:r>
          </a:p>
        </p:txBody>
      </p:sp>
      <p:sp>
        <p:nvSpPr>
          <p:cNvPr id="5" name="TextBox 5"/>
          <p:cNvSpPr txBox="1"/>
          <p:nvPr/>
        </p:nvSpPr>
        <p:spPr>
          <a:xfrm>
            <a:off x="870108" y="5166446"/>
            <a:ext cx="10594688" cy="1260856"/>
          </a:xfrm>
          <a:prstGeom prst="rect">
            <a:avLst/>
          </a:prstGeom>
        </p:spPr>
        <p:txBody>
          <a:bodyPr lIns="0" tIns="0" rIns="0" bIns="0" rtlCol="0" anchor="t">
            <a:spAutoFit/>
          </a:bodyPr>
          <a:lstStyle/>
          <a:p>
            <a:pPr algn="l">
              <a:lnSpc>
                <a:spcPts val="3331"/>
              </a:lnSpc>
            </a:pPr>
            <a:r>
              <a:rPr lang="en-US" sz="2799">
                <a:solidFill>
                  <a:srgbClr val="000000"/>
                </a:solidFill>
                <a:latin typeface="Averta 1"/>
                <a:ea typeface="Averta 1"/>
                <a:cs typeface="Averta 1"/>
                <a:sym typeface="Averta 1"/>
              </a:rPr>
              <a:t>Student and staff populations can take pride in their university/department producing a Rhodes Scholar who will study at Oxford and represent their community. </a:t>
            </a:r>
          </a:p>
        </p:txBody>
      </p:sp>
      <p:sp>
        <p:nvSpPr>
          <p:cNvPr id="6" name="TextBox 6"/>
          <p:cNvSpPr txBox="1"/>
          <p:nvPr/>
        </p:nvSpPr>
        <p:spPr>
          <a:xfrm>
            <a:off x="870108" y="4610186"/>
            <a:ext cx="5867384" cy="451485"/>
          </a:xfrm>
          <a:prstGeom prst="rect">
            <a:avLst/>
          </a:prstGeom>
        </p:spPr>
        <p:txBody>
          <a:bodyPr lIns="0" tIns="0" rIns="0" bIns="0" rtlCol="0" anchor="t">
            <a:spAutoFit/>
          </a:bodyPr>
          <a:lstStyle/>
          <a:p>
            <a:pPr algn="l">
              <a:lnSpc>
                <a:spcPts val="3569"/>
              </a:lnSpc>
            </a:pPr>
            <a:r>
              <a:rPr lang="en-US" sz="2999">
                <a:solidFill>
                  <a:srgbClr val="FFFFFF"/>
                </a:solidFill>
                <a:latin typeface="Averta 3"/>
                <a:ea typeface="Averta 3"/>
                <a:cs typeface="Averta 3"/>
                <a:sym typeface="Averta 3"/>
              </a:rPr>
              <a:t>Institutional Reputation:</a:t>
            </a:r>
          </a:p>
        </p:txBody>
      </p:sp>
      <p:sp>
        <p:nvSpPr>
          <p:cNvPr id="7" name="TextBox 7"/>
          <p:cNvSpPr txBox="1"/>
          <p:nvPr/>
        </p:nvSpPr>
        <p:spPr>
          <a:xfrm>
            <a:off x="870108" y="7540244"/>
            <a:ext cx="9754589" cy="1679956"/>
          </a:xfrm>
          <a:prstGeom prst="rect">
            <a:avLst/>
          </a:prstGeom>
        </p:spPr>
        <p:txBody>
          <a:bodyPr lIns="0" tIns="0" rIns="0" bIns="0" rtlCol="0" anchor="t">
            <a:spAutoFit/>
          </a:bodyPr>
          <a:lstStyle/>
          <a:p>
            <a:pPr algn="l">
              <a:lnSpc>
                <a:spcPts val="3331"/>
              </a:lnSpc>
            </a:pPr>
            <a:r>
              <a:rPr lang="en-US" sz="2799">
                <a:solidFill>
                  <a:srgbClr val="000000"/>
                </a:solidFill>
                <a:latin typeface="Averta 1"/>
                <a:ea typeface="Averta 1"/>
                <a:cs typeface="Averta 1"/>
                <a:sym typeface="Averta 1"/>
              </a:rPr>
              <a:t>A winning Rhodes Scholar gains significant media coverage and so will raise awareness of your university. Future students with aspirations for the Rhodes may be more likely to apply to the university.</a:t>
            </a:r>
          </a:p>
        </p:txBody>
      </p:sp>
      <p:sp>
        <p:nvSpPr>
          <p:cNvPr id="8" name="TextBox 8"/>
          <p:cNvSpPr txBox="1"/>
          <p:nvPr/>
        </p:nvSpPr>
        <p:spPr>
          <a:xfrm>
            <a:off x="870108" y="6979752"/>
            <a:ext cx="2304137" cy="451485"/>
          </a:xfrm>
          <a:prstGeom prst="rect">
            <a:avLst/>
          </a:prstGeom>
        </p:spPr>
        <p:txBody>
          <a:bodyPr lIns="0" tIns="0" rIns="0" bIns="0" rtlCol="0" anchor="t">
            <a:spAutoFit/>
          </a:bodyPr>
          <a:lstStyle/>
          <a:p>
            <a:pPr algn="l">
              <a:lnSpc>
                <a:spcPts val="3569"/>
              </a:lnSpc>
            </a:pPr>
            <a:r>
              <a:rPr lang="en-US" sz="2999">
                <a:solidFill>
                  <a:srgbClr val="FFFFFF"/>
                </a:solidFill>
                <a:latin typeface="Averta 3"/>
                <a:ea typeface="Averta 3"/>
                <a:cs typeface="Averta 3"/>
                <a:sym typeface="Averta 3"/>
              </a:rPr>
              <a:t>Outreach:</a:t>
            </a:r>
          </a:p>
        </p:txBody>
      </p:sp>
      <p:sp>
        <p:nvSpPr>
          <p:cNvPr id="9" name="Freeform 9"/>
          <p:cNvSpPr/>
          <p:nvPr/>
        </p:nvSpPr>
        <p:spPr>
          <a:xfrm>
            <a:off x="16831413" y="495422"/>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sp>
        <p:nvSpPr>
          <p:cNvPr id="10" name="Freeform 10"/>
          <p:cNvSpPr/>
          <p:nvPr/>
        </p:nvSpPr>
        <p:spPr>
          <a:xfrm flipH="1">
            <a:off x="12336336" y="2705420"/>
            <a:ext cx="6304208" cy="7695880"/>
          </a:xfrm>
          <a:custGeom>
            <a:avLst/>
            <a:gdLst/>
            <a:ahLst/>
            <a:cxnLst/>
            <a:rect l="l" t="t" r="r" b="b"/>
            <a:pathLst>
              <a:path w="6304208" h="7695880">
                <a:moveTo>
                  <a:pt x="6304208" y="0"/>
                </a:moveTo>
                <a:lnTo>
                  <a:pt x="0" y="0"/>
                </a:lnTo>
                <a:lnTo>
                  <a:pt x="0" y="7695880"/>
                </a:lnTo>
                <a:lnTo>
                  <a:pt x="6304208" y="7695880"/>
                </a:lnTo>
                <a:lnTo>
                  <a:pt x="6304208" y="0"/>
                </a:lnTo>
                <a:close/>
              </a:path>
            </a:pathLst>
          </a:custGeom>
          <a:blipFill>
            <a:blip r:embed="rId3"/>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BC7E5"/>
        </a:solidFill>
        <a:effectLst/>
      </p:bgPr>
    </p:bg>
    <p:spTree>
      <p:nvGrpSpPr>
        <p:cNvPr id="1" name=""/>
        <p:cNvGrpSpPr/>
        <p:nvPr/>
      </p:nvGrpSpPr>
      <p:grpSpPr>
        <a:xfrm>
          <a:off x="0" y="0"/>
          <a:ext cx="0" cy="0"/>
          <a:chOff x="0" y="0"/>
          <a:chExt cx="0" cy="0"/>
        </a:xfrm>
      </p:grpSpPr>
      <p:sp>
        <p:nvSpPr>
          <p:cNvPr id="2" name="TextBox 2"/>
          <p:cNvSpPr txBox="1"/>
          <p:nvPr/>
        </p:nvSpPr>
        <p:spPr>
          <a:xfrm>
            <a:off x="942413" y="526511"/>
            <a:ext cx="11928568" cy="920066"/>
          </a:xfrm>
          <a:prstGeom prst="rect">
            <a:avLst/>
          </a:prstGeom>
        </p:spPr>
        <p:txBody>
          <a:bodyPr lIns="0" tIns="0" rIns="0" bIns="0" rtlCol="0" anchor="t">
            <a:spAutoFit/>
          </a:bodyPr>
          <a:lstStyle/>
          <a:p>
            <a:pPr algn="l">
              <a:lnSpc>
                <a:spcPts val="7560"/>
              </a:lnSpc>
            </a:pPr>
            <a:r>
              <a:rPr lang="en-US" sz="5400">
                <a:solidFill>
                  <a:srgbClr val="002D74"/>
                </a:solidFill>
                <a:latin typeface="Averta 2"/>
                <a:ea typeface="Averta 2"/>
                <a:cs typeface="Averta 2"/>
                <a:sym typeface="Averta 2"/>
              </a:rPr>
              <a:t>What makes the Scholarship Unique?</a:t>
            </a:r>
          </a:p>
        </p:txBody>
      </p:sp>
      <p:sp>
        <p:nvSpPr>
          <p:cNvPr id="3" name="TextBox 3"/>
          <p:cNvSpPr txBox="1"/>
          <p:nvPr/>
        </p:nvSpPr>
        <p:spPr>
          <a:xfrm>
            <a:off x="942413" y="1820364"/>
            <a:ext cx="10378930" cy="1133475"/>
          </a:xfrm>
          <a:prstGeom prst="rect">
            <a:avLst/>
          </a:prstGeom>
        </p:spPr>
        <p:txBody>
          <a:bodyPr lIns="0" tIns="0" rIns="0" bIns="0" rtlCol="0" anchor="t">
            <a:spAutoFit/>
          </a:bodyPr>
          <a:lstStyle/>
          <a:p>
            <a:pPr algn="l">
              <a:lnSpc>
                <a:spcPts val="4439"/>
              </a:lnSpc>
            </a:pPr>
            <a:r>
              <a:rPr lang="en-US" sz="3699">
                <a:solidFill>
                  <a:srgbClr val="002D74"/>
                </a:solidFill>
                <a:latin typeface="Averta 3"/>
                <a:ea typeface="Averta 3"/>
                <a:cs typeface="Averta 3"/>
                <a:sym typeface="Averta 3"/>
              </a:rPr>
              <a:t>In addition to their college and department, they will also have Rhodes House</a:t>
            </a:r>
          </a:p>
        </p:txBody>
      </p:sp>
      <p:sp>
        <p:nvSpPr>
          <p:cNvPr id="4" name="TextBox 4"/>
          <p:cNvSpPr txBox="1"/>
          <p:nvPr/>
        </p:nvSpPr>
        <p:spPr>
          <a:xfrm>
            <a:off x="634385" y="3669948"/>
            <a:ext cx="11793247" cy="1933576"/>
          </a:xfrm>
          <a:prstGeom prst="rect">
            <a:avLst/>
          </a:prstGeom>
        </p:spPr>
        <p:txBody>
          <a:bodyPr lIns="0" tIns="0" rIns="0" bIns="0" rtlCol="0" anchor="t">
            <a:spAutoFit/>
          </a:bodyPr>
          <a:lstStyle/>
          <a:p>
            <a:pPr marL="647690" lvl="1" indent="-323845" algn="l">
              <a:lnSpc>
                <a:spcPts val="3899"/>
              </a:lnSpc>
              <a:buFont typeface="Arial"/>
              <a:buChar char="•"/>
            </a:pPr>
            <a:r>
              <a:rPr lang="en-US" sz="2999">
                <a:solidFill>
                  <a:srgbClr val="000000"/>
                </a:solidFill>
                <a:latin typeface="Averta 1"/>
                <a:ea typeface="Averta 1"/>
                <a:cs typeface="Averta 1"/>
                <a:sym typeface="Averta 1"/>
              </a:rPr>
              <a:t>This is where the Warden, the Registrar and our dedicated Scholar Team are based. Our staff are present to support Scholars and help ensure their academic, professional and personal success.</a:t>
            </a:r>
          </a:p>
        </p:txBody>
      </p:sp>
      <p:sp>
        <p:nvSpPr>
          <p:cNvPr id="17" name="TextBox 17"/>
          <p:cNvSpPr txBox="1"/>
          <p:nvPr/>
        </p:nvSpPr>
        <p:spPr>
          <a:xfrm>
            <a:off x="634385" y="6046318"/>
            <a:ext cx="11025109" cy="1933576"/>
          </a:xfrm>
          <a:prstGeom prst="rect">
            <a:avLst/>
          </a:prstGeom>
        </p:spPr>
        <p:txBody>
          <a:bodyPr lIns="0" tIns="0" rIns="0" bIns="0" rtlCol="0" anchor="t">
            <a:spAutoFit/>
          </a:bodyPr>
          <a:lstStyle/>
          <a:p>
            <a:pPr marL="647690" lvl="1" indent="-323845" algn="l">
              <a:lnSpc>
                <a:spcPts val="3899"/>
              </a:lnSpc>
              <a:buFont typeface="Arial"/>
              <a:buChar char="•"/>
            </a:pPr>
            <a:r>
              <a:rPr lang="en-US" sz="2999" u="none" strike="noStrike">
                <a:solidFill>
                  <a:srgbClr val="000000"/>
                </a:solidFill>
                <a:latin typeface="Averta 1"/>
                <a:ea typeface="Averta 1"/>
                <a:cs typeface="Averta 1"/>
                <a:sym typeface="Averta 1"/>
              </a:rPr>
              <a:t>Rhodes House also hosts talks, seminars and forums, and here Scholars will have the opportunity to learn from some of the world’s leading experts and academics from a wide range of disciplines.</a:t>
            </a:r>
          </a:p>
        </p:txBody>
      </p:sp>
      <p:sp>
        <p:nvSpPr>
          <p:cNvPr id="18" name="Freeform 18"/>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grpSp>
        <p:nvGrpSpPr>
          <p:cNvPr id="19" name="Group 5">
            <a:extLst>
              <a:ext uri="{FF2B5EF4-FFF2-40B4-BE49-F238E27FC236}">
                <a16:creationId xmlns:a16="http://schemas.microsoft.com/office/drawing/2014/main" id="{98BBFCEE-F043-406B-AB6B-518303DC2C99}"/>
              </a:ext>
            </a:extLst>
          </p:cNvPr>
          <p:cNvGrpSpPr/>
          <p:nvPr/>
        </p:nvGrpSpPr>
        <p:grpSpPr>
          <a:xfrm>
            <a:off x="13927392" y="2775175"/>
            <a:ext cx="3759795" cy="3759795"/>
            <a:chOff x="0" y="0"/>
            <a:chExt cx="5013060" cy="5013060"/>
          </a:xfrm>
        </p:grpSpPr>
        <p:grpSp>
          <p:nvGrpSpPr>
            <p:cNvPr id="20" name="Group 6">
              <a:extLst>
                <a:ext uri="{FF2B5EF4-FFF2-40B4-BE49-F238E27FC236}">
                  <a16:creationId xmlns:a16="http://schemas.microsoft.com/office/drawing/2014/main" id="{29BD1E92-C1BF-4B1A-8E16-54D270A9DE1E}"/>
                </a:ext>
              </a:extLst>
            </p:cNvPr>
            <p:cNvGrpSpPr/>
            <p:nvPr/>
          </p:nvGrpSpPr>
          <p:grpSpPr>
            <a:xfrm>
              <a:off x="0" y="0"/>
              <a:ext cx="5013060" cy="5013060"/>
              <a:chOff x="0" y="0"/>
              <a:chExt cx="812800" cy="812800"/>
            </a:xfrm>
          </p:grpSpPr>
          <p:sp>
            <p:nvSpPr>
              <p:cNvPr id="23" name="Freeform 7">
                <a:extLst>
                  <a:ext uri="{FF2B5EF4-FFF2-40B4-BE49-F238E27FC236}">
                    <a16:creationId xmlns:a16="http://schemas.microsoft.com/office/drawing/2014/main" id="{560727C6-3565-4029-A916-E606AB1D0CB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A5B4"/>
              </a:solidFill>
            </p:spPr>
          </p:sp>
          <p:sp>
            <p:nvSpPr>
              <p:cNvPr id="24" name="TextBox 8">
                <a:extLst>
                  <a:ext uri="{FF2B5EF4-FFF2-40B4-BE49-F238E27FC236}">
                    <a16:creationId xmlns:a16="http://schemas.microsoft.com/office/drawing/2014/main" id="{8A78EA10-7EF0-42F0-B4DE-EA352D919A03}"/>
                  </a:ext>
                </a:extLst>
              </p:cNvPr>
              <p:cNvSpPr txBox="1"/>
              <p:nvPr/>
            </p:nvSpPr>
            <p:spPr>
              <a:xfrm>
                <a:off x="76200" y="85725"/>
                <a:ext cx="660400" cy="650875"/>
              </a:xfrm>
              <a:prstGeom prst="rect">
                <a:avLst/>
              </a:prstGeom>
            </p:spPr>
            <p:txBody>
              <a:bodyPr lIns="55082" tIns="55082" rIns="55082" bIns="55082" rtlCol="0" anchor="ctr"/>
              <a:lstStyle/>
              <a:p>
                <a:pPr algn="ctr">
                  <a:lnSpc>
                    <a:spcPts val="2798"/>
                  </a:lnSpc>
                </a:pPr>
                <a:endParaRPr/>
              </a:p>
            </p:txBody>
          </p:sp>
        </p:grpSp>
        <p:grpSp>
          <p:nvGrpSpPr>
            <p:cNvPr id="21" name="Group 9">
              <a:extLst>
                <a:ext uri="{FF2B5EF4-FFF2-40B4-BE49-F238E27FC236}">
                  <a16:creationId xmlns:a16="http://schemas.microsoft.com/office/drawing/2014/main" id="{ED114350-8D49-4B25-945C-749A49A36AF7}"/>
                </a:ext>
              </a:extLst>
            </p:cNvPr>
            <p:cNvGrpSpPr/>
            <p:nvPr/>
          </p:nvGrpSpPr>
          <p:grpSpPr>
            <a:xfrm>
              <a:off x="235987" y="235997"/>
              <a:ext cx="4541086" cy="4541067"/>
              <a:chOff x="0" y="0"/>
              <a:chExt cx="5276057" cy="5276035"/>
            </a:xfrm>
          </p:grpSpPr>
          <p:sp>
            <p:nvSpPr>
              <p:cNvPr id="22" name="Freeform 10">
                <a:extLst>
                  <a:ext uri="{FF2B5EF4-FFF2-40B4-BE49-F238E27FC236}">
                    <a16:creationId xmlns:a16="http://schemas.microsoft.com/office/drawing/2014/main" id="{F03C95A5-6173-4CAB-8B9A-9C28C3B3AEA8}"/>
                  </a:ext>
                </a:extLst>
              </p:cNvPr>
              <p:cNvSpPr/>
              <p:nvPr/>
            </p:nvSpPr>
            <p:spPr>
              <a:xfrm>
                <a:off x="0" y="0"/>
                <a:ext cx="5276088" cy="5276088"/>
              </a:xfrm>
              <a:custGeom>
                <a:avLst/>
                <a:gdLst/>
                <a:ahLst/>
                <a:cxnLst/>
                <a:rect l="l" t="t" r="r" b="b"/>
                <a:pathLst>
                  <a:path w="5276088" h="5276088">
                    <a:moveTo>
                      <a:pt x="5276088" y="2638044"/>
                    </a:moveTo>
                    <a:cubicBezTo>
                      <a:pt x="5276088" y="4094861"/>
                      <a:pt x="4094988" y="5276088"/>
                      <a:pt x="2638044" y="5276088"/>
                    </a:cubicBezTo>
                    <a:cubicBezTo>
                      <a:pt x="1181100" y="5276088"/>
                      <a:pt x="0" y="4094988"/>
                      <a:pt x="0" y="2638044"/>
                    </a:cubicBezTo>
                    <a:cubicBezTo>
                      <a:pt x="0" y="1181100"/>
                      <a:pt x="1181100" y="0"/>
                      <a:pt x="2638044" y="0"/>
                    </a:cubicBezTo>
                    <a:cubicBezTo>
                      <a:pt x="4094988" y="0"/>
                      <a:pt x="5276088" y="1181100"/>
                      <a:pt x="5276088" y="2638044"/>
                    </a:cubicBezTo>
                    <a:close/>
                  </a:path>
                </a:pathLst>
              </a:custGeom>
              <a:blipFill>
                <a:blip r:embed="rId3"/>
                <a:stretch>
                  <a:fillRect l="-24999" r="-24999"/>
                </a:stretch>
              </a:blipFill>
            </p:spPr>
          </p:sp>
        </p:grpSp>
      </p:grpSp>
      <p:grpSp>
        <p:nvGrpSpPr>
          <p:cNvPr id="25" name="Group 11">
            <a:extLst>
              <a:ext uri="{FF2B5EF4-FFF2-40B4-BE49-F238E27FC236}">
                <a16:creationId xmlns:a16="http://schemas.microsoft.com/office/drawing/2014/main" id="{85C102E7-20CA-4397-8FDF-62B0CD232A86}"/>
              </a:ext>
            </a:extLst>
          </p:cNvPr>
          <p:cNvGrpSpPr/>
          <p:nvPr/>
        </p:nvGrpSpPr>
        <p:grpSpPr>
          <a:xfrm>
            <a:off x="12278415" y="5670775"/>
            <a:ext cx="4150065" cy="4150065"/>
            <a:chOff x="0" y="0"/>
            <a:chExt cx="5533420" cy="5533420"/>
          </a:xfrm>
        </p:grpSpPr>
        <p:grpSp>
          <p:nvGrpSpPr>
            <p:cNvPr id="26" name="Group 12">
              <a:extLst>
                <a:ext uri="{FF2B5EF4-FFF2-40B4-BE49-F238E27FC236}">
                  <a16:creationId xmlns:a16="http://schemas.microsoft.com/office/drawing/2014/main" id="{28DF8841-FB17-405E-BB12-D4DE51CB0D38}"/>
                </a:ext>
              </a:extLst>
            </p:cNvPr>
            <p:cNvGrpSpPr/>
            <p:nvPr/>
          </p:nvGrpSpPr>
          <p:grpSpPr>
            <a:xfrm>
              <a:off x="0" y="0"/>
              <a:ext cx="5533420" cy="5533420"/>
              <a:chOff x="0" y="0"/>
              <a:chExt cx="812800" cy="812800"/>
            </a:xfrm>
          </p:grpSpPr>
          <p:sp>
            <p:nvSpPr>
              <p:cNvPr id="29" name="Freeform 13">
                <a:extLst>
                  <a:ext uri="{FF2B5EF4-FFF2-40B4-BE49-F238E27FC236}">
                    <a16:creationId xmlns:a16="http://schemas.microsoft.com/office/drawing/2014/main" id="{BAB23AB6-FE04-456F-A836-591902ECBA0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A5B4"/>
              </a:solidFill>
            </p:spPr>
          </p:sp>
          <p:sp>
            <p:nvSpPr>
              <p:cNvPr id="30" name="TextBox 14">
                <a:extLst>
                  <a:ext uri="{FF2B5EF4-FFF2-40B4-BE49-F238E27FC236}">
                    <a16:creationId xmlns:a16="http://schemas.microsoft.com/office/drawing/2014/main" id="{F2E3F8DF-11DD-4DDB-991F-A0DA8E6200DF}"/>
                  </a:ext>
                </a:extLst>
              </p:cNvPr>
              <p:cNvSpPr txBox="1"/>
              <p:nvPr/>
            </p:nvSpPr>
            <p:spPr>
              <a:xfrm>
                <a:off x="76200" y="85725"/>
                <a:ext cx="660400" cy="650875"/>
              </a:xfrm>
              <a:prstGeom prst="rect">
                <a:avLst/>
              </a:prstGeom>
            </p:spPr>
            <p:txBody>
              <a:bodyPr lIns="60218" tIns="60218" rIns="60218" bIns="60218" rtlCol="0" anchor="ctr"/>
              <a:lstStyle/>
              <a:p>
                <a:pPr algn="ctr">
                  <a:lnSpc>
                    <a:spcPts val="2798"/>
                  </a:lnSpc>
                </a:pPr>
                <a:endParaRPr/>
              </a:p>
            </p:txBody>
          </p:sp>
        </p:grpSp>
        <p:grpSp>
          <p:nvGrpSpPr>
            <p:cNvPr id="27" name="Group 15">
              <a:extLst>
                <a:ext uri="{FF2B5EF4-FFF2-40B4-BE49-F238E27FC236}">
                  <a16:creationId xmlns:a16="http://schemas.microsoft.com/office/drawing/2014/main" id="{8A46868F-70F8-43A3-80C9-ACE7EB52C4A9}"/>
                </a:ext>
              </a:extLst>
            </p:cNvPr>
            <p:cNvGrpSpPr/>
            <p:nvPr/>
          </p:nvGrpSpPr>
          <p:grpSpPr>
            <a:xfrm>
              <a:off x="227200" y="227210"/>
              <a:ext cx="5079020" cy="5079000"/>
              <a:chOff x="0" y="0"/>
              <a:chExt cx="4062305" cy="4062289"/>
            </a:xfrm>
          </p:grpSpPr>
          <p:sp>
            <p:nvSpPr>
              <p:cNvPr id="28" name="Freeform 16">
                <a:extLst>
                  <a:ext uri="{FF2B5EF4-FFF2-40B4-BE49-F238E27FC236}">
                    <a16:creationId xmlns:a16="http://schemas.microsoft.com/office/drawing/2014/main" id="{C5612324-1FA1-4E4E-A0EC-9537FCF07B91}"/>
                  </a:ext>
                </a:extLst>
              </p:cNvPr>
              <p:cNvSpPr/>
              <p:nvPr/>
            </p:nvSpPr>
            <p:spPr>
              <a:xfrm>
                <a:off x="0" y="0"/>
                <a:ext cx="4062349" cy="4062222"/>
              </a:xfrm>
              <a:custGeom>
                <a:avLst/>
                <a:gdLst/>
                <a:ahLst/>
                <a:cxnLst/>
                <a:rect l="l" t="t" r="r" b="b"/>
                <a:pathLst>
                  <a:path w="4062349" h="4062222">
                    <a:moveTo>
                      <a:pt x="4062349" y="2031111"/>
                    </a:moveTo>
                    <a:cubicBezTo>
                      <a:pt x="4062349" y="3152775"/>
                      <a:pt x="3152902" y="4062222"/>
                      <a:pt x="2031238" y="4062222"/>
                    </a:cubicBezTo>
                    <a:cubicBezTo>
                      <a:pt x="909574" y="4062222"/>
                      <a:pt x="0" y="3152902"/>
                      <a:pt x="0" y="2031111"/>
                    </a:cubicBezTo>
                    <a:cubicBezTo>
                      <a:pt x="0" y="909320"/>
                      <a:pt x="909320" y="0"/>
                      <a:pt x="2031111" y="0"/>
                    </a:cubicBezTo>
                    <a:cubicBezTo>
                      <a:pt x="3152902" y="0"/>
                      <a:pt x="4062349" y="909447"/>
                      <a:pt x="4062349" y="2031111"/>
                    </a:cubicBezTo>
                    <a:close/>
                  </a:path>
                </a:pathLst>
              </a:custGeom>
              <a:blipFill>
                <a:blip r:embed="rId4"/>
                <a:stretch>
                  <a:fillRect l="-14403" r="-35591"/>
                </a:stretch>
              </a:blipFill>
              <a:ln cap="sq">
                <a:noFill/>
                <a:prstDash val="solid"/>
                <a:miter/>
              </a:ln>
            </p:spPr>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A5B4"/>
        </a:solidFill>
        <a:effectLst/>
      </p:bgPr>
    </p:bg>
    <p:spTree>
      <p:nvGrpSpPr>
        <p:cNvPr id="1" name=""/>
        <p:cNvGrpSpPr/>
        <p:nvPr/>
      </p:nvGrpSpPr>
      <p:grpSpPr>
        <a:xfrm>
          <a:off x="0" y="0"/>
          <a:ext cx="0" cy="0"/>
          <a:chOff x="0" y="0"/>
          <a:chExt cx="0" cy="0"/>
        </a:xfrm>
      </p:grpSpPr>
      <p:sp>
        <p:nvSpPr>
          <p:cNvPr id="2" name="TextBox 2"/>
          <p:cNvSpPr txBox="1"/>
          <p:nvPr/>
        </p:nvSpPr>
        <p:spPr>
          <a:xfrm>
            <a:off x="942413" y="526511"/>
            <a:ext cx="11928568" cy="920066"/>
          </a:xfrm>
          <a:prstGeom prst="rect">
            <a:avLst/>
          </a:prstGeom>
        </p:spPr>
        <p:txBody>
          <a:bodyPr lIns="0" tIns="0" rIns="0" bIns="0" rtlCol="0" anchor="t">
            <a:spAutoFit/>
          </a:bodyPr>
          <a:lstStyle/>
          <a:p>
            <a:pPr algn="l">
              <a:lnSpc>
                <a:spcPts val="7560"/>
              </a:lnSpc>
            </a:pPr>
            <a:r>
              <a:rPr lang="en-US" sz="5400">
                <a:solidFill>
                  <a:srgbClr val="FDDCA1"/>
                </a:solidFill>
                <a:latin typeface="Averta 2"/>
                <a:ea typeface="Averta 2"/>
                <a:cs typeface="Averta 2"/>
                <a:sym typeface="Averta 2"/>
              </a:rPr>
              <a:t>What makes the Scholarship Unique?</a:t>
            </a:r>
          </a:p>
        </p:txBody>
      </p:sp>
      <p:sp>
        <p:nvSpPr>
          <p:cNvPr id="3" name="TextBox 3"/>
          <p:cNvSpPr txBox="1"/>
          <p:nvPr/>
        </p:nvSpPr>
        <p:spPr>
          <a:xfrm>
            <a:off x="942413" y="2603216"/>
            <a:ext cx="15403949" cy="2757805"/>
          </a:xfrm>
          <a:prstGeom prst="rect">
            <a:avLst/>
          </a:prstGeom>
        </p:spPr>
        <p:txBody>
          <a:bodyPr lIns="0" tIns="0" rIns="0" bIns="0" rtlCol="0" anchor="t">
            <a:spAutoFit/>
          </a:bodyPr>
          <a:lstStyle/>
          <a:p>
            <a:pPr algn="l">
              <a:lnSpc>
                <a:spcPts val="3919"/>
              </a:lnSpc>
            </a:pPr>
            <a:r>
              <a:rPr lang="en-US" sz="2799">
                <a:solidFill>
                  <a:srgbClr val="000000"/>
                </a:solidFill>
                <a:latin typeface="Averta 1"/>
                <a:ea typeface="Averta 1"/>
                <a:cs typeface="Averta 1"/>
                <a:sym typeface="Averta 1"/>
              </a:rPr>
              <a:t>This is the flagship programme at the core of the Rhodes Scholar experience, providing many different and varied opportunities to learn, connect, and engage across three key areas:</a:t>
            </a:r>
          </a:p>
          <a:p>
            <a:pPr algn="l">
              <a:lnSpc>
                <a:spcPts val="2380"/>
              </a:lnSpc>
            </a:pPr>
            <a:endParaRPr lang="en-US" sz="2799">
              <a:solidFill>
                <a:srgbClr val="000000"/>
              </a:solidFill>
              <a:latin typeface="Averta 1"/>
              <a:ea typeface="Averta 1"/>
              <a:cs typeface="Averta 1"/>
              <a:sym typeface="Averta 1"/>
            </a:endParaRPr>
          </a:p>
          <a:p>
            <a:pPr marL="604519" lvl="1" indent="-302260" algn="l">
              <a:lnSpc>
                <a:spcPts val="3919"/>
              </a:lnSpc>
              <a:buAutoNum type="arabicPeriod"/>
            </a:pPr>
            <a:r>
              <a:rPr lang="en-US" sz="2799">
                <a:solidFill>
                  <a:srgbClr val="000000"/>
                </a:solidFill>
                <a:latin typeface="Averta 1"/>
                <a:ea typeface="Averta 1"/>
                <a:cs typeface="Averta 1"/>
                <a:sym typeface="Averta 1"/>
              </a:rPr>
              <a:t> Understanding themselves and their values</a:t>
            </a:r>
          </a:p>
          <a:p>
            <a:pPr marL="604519" lvl="1" indent="-302260" algn="l">
              <a:lnSpc>
                <a:spcPts val="3919"/>
              </a:lnSpc>
              <a:buAutoNum type="arabicPeriod"/>
            </a:pPr>
            <a:r>
              <a:rPr lang="en-US" sz="2799">
                <a:solidFill>
                  <a:srgbClr val="000000"/>
                </a:solidFill>
                <a:latin typeface="Averta 1"/>
                <a:ea typeface="Averta 1"/>
                <a:cs typeface="Averta 1"/>
                <a:sym typeface="Averta 1"/>
              </a:rPr>
              <a:t> Building community with others</a:t>
            </a:r>
          </a:p>
          <a:p>
            <a:pPr marL="604519" lvl="1" indent="-302260" algn="l">
              <a:lnSpc>
                <a:spcPts val="3919"/>
              </a:lnSpc>
              <a:buAutoNum type="arabicPeriod"/>
            </a:pPr>
            <a:r>
              <a:rPr lang="en-US" sz="2799">
                <a:solidFill>
                  <a:srgbClr val="000000"/>
                </a:solidFill>
                <a:latin typeface="Averta 1"/>
                <a:ea typeface="Averta 1"/>
                <a:cs typeface="Averta 1"/>
                <a:sym typeface="Averta 1"/>
              </a:rPr>
              <a:t> Navigating their own path through the world, beginning with their journey at Oxford</a:t>
            </a:r>
          </a:p>
        </p:txBody>
      </p:sp>
      <p:sp>
        <p:nvSpPr>
          <p:cNvPr id="4" name="TextBox 4"/>
          <p:cNvSpPr txBox="1"/>
          <p:nvPr/>
        </p:nvSpPr>
        <p:spPr>
          <a:xfrm>
            <a:off x="942413" y="1784550"/>
            <a:ext cx="13834680" cy="514350"/>
          </a:xfrm>
          <a:prstGeom prst="rect">
            <a:avLst/>
          </a:prstGeom>
        </p:spPr>
        <p:txBody>
          <a:bodyPr lIns="0" tIns="0" rIns="0" bIns="0" rtlCol="0" anchor="t">
            <a:spAutoFit/>
          </a:bodyPr>
          <a:lstStyle/>
          <a:p>
            <a:pPr algn="l">
              <a:lnSpc>
                <a:spcPts val="4079"/>
              </a:lnSpc>
            </a:pPr>
            <a:r>
              <a:rPr lang="en-US" sz="3399">
                <a:solidFill>
                  <a:srgbClr val="FDDCA1"/>
                </a:solidFill>
                <a:latin typeface="Averta 3"/>
                <a:ea typeface="Averta 3"/>
                <a:cs typeface="Averta 3"/>
                <a:sym typeface="Averta 3"/>
              </a:rPr>
              <a:t>Character, Service and Leadership Programme (CSLP)</a:t>
            </a:r>
          </a:p>
        </p:txBody>
      </p:sp>
      <p:sp>
        <p:nvSpPr>
          <p:cNvPr id="5" name="TextBox 5"/>
          <p:cNvSpPr txBox="1"/>
          <p:nvPr/>
        </p:nvSpPr>
        <p:spPr>
          <a:xfrm>
            <a:off x="1028700" y="6666623"/>
            <a:ext cx="9820533" cy="2555240"/>
          </a:xfrm>
          <a:prstGeom prst="rect">
            <a:avLst/>
          </a:prstGeom>
        </p:spPr>
        <p:txBody>
          <a:bodyPr lIns="0" tIns="0" rIns="0" bIns="0" rtlCol="0" anchor="t">
            <a:spAutoFit/>
          </a:bodyPr>
          <a:lstStyle/>
          <a:p>
            <a:pPr marL="626112" lvl="1" indent="-313056" algn="l">
              <a:lnSpc>
                <a:spcPts val="4060"/>
              </a:lnSpc>
              <a:buFont typeface="Arial"/>
              <a:buChar char="•"/>
            </a:pPr>
            <a:r>
              <a:rPr lang="en-US" sz="2900">
                <a:solidFill>
                  <a:srgbClr val="000000"/>
                </a:solidFill>
                <a:latin typeface="Averta 1"/>
                <a:ea typeface="Averta 1"/>
                <a:cs typeface="Averta 1"/>
                <a:sym typeface="Averta 1"/>
              </a:rPr>
              <a:t>Welcome Week </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First and Second Year CSLP Retreats</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Skills workshop sessions</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Speaker series</a:t>
            </a:r>
          </a:p>
          <a:p>
            <a:pPr marL="626112" lvl="1" indent="-313056" algn="l">
              <a:lnSpc>
                <a:spcPts val="4060"/>
              </a:lnSpc>
              <a:buFont typeface="Arial"/>
              <a:buChar char="•"/>
            </a:pPr>
            <a:r>
              <a:rPr lang="en-US" sz="2900">
                <a:solidFill>
                  <a:srgbClr val="000000"/>
                </a:solidFill>
                <a:latin typeface="Averta 1"/>
                <a:ea typeface="Averta 1"/>
                <a:cs typeface="Averta 1"/>
                <a:sym typeface="Averta 1"/>
              </a:rPr>
              <a:t>Weekly discussions on global challenges</a:t>
            </a:r>
          </a:p>
        </p:txBody>
      </p:sp>
      <p:grpSp>
        <p:nvGrpSpPr>
          <p:cNvPr id="6" name="Group 6"/>
          <p:cNvGrpSpPr/>
          <p:nvPr/>
        </p:nvGrpSpPr>
        <p:grpSpPr>
          <a:xfrm>
            <a:off x="13236444" y="5570571"/>
            <a:ext cx="4240928" cy="424092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D74"/>
            </a:solidFill>
          </p:spPr>
        </p:sp>
        <p:sp>
          <p:nvSpPr>
            <p:cNvPr id="8" name="TextBox 8"/>
            <p:cNvSpPr txBox="1"/>
            <p:nvPr/>
          </p:nvSpPr>
          <p:spPr>
            <a:xfrm>
              <a:off x="76200" y="85725"/>
              <a:ext cx="660400" cy="650875"/>
            </a:xfrm>
            <a:prstGeom prst="rect">
              <a:avLst/>
            </a:prstGeom>
          </p:spPr>
          <p:txBody>
            <a:bodyPr lIns="61537" tIns="61537" rIns="61537" bIns="61537" rtlCol="0" anchor="ctr"/>
            <a:lstStyle/>
            <a:p>
              <a:pPr algn="ctr">
                <a:lnSpc>
                  <a:spcPts val="2799"/>
                </a:lnSpc>
              </a:pPr>
              <a:endParaRPr/>
            </a:p>
          </p:txBody>
        </p:sp>
      </p:grpSp>
      <p:sp>
        <p:nvSpPr>
          <p:cNvPr id="11" name="TextBox 11"/>
          <p:cNvSpPr txBox="1"/>
          <p:nvPr/>
        </p:nvSpPr>
        <p:spPr>
          <a:xfrm>
            <a:off x="942413" y="5934827"/>
            <a:ext cx="13834680" cy="514350"/>
          </a:xfrm>
          <a:prstGeom prst="rect">
            <a:avLst/>
          </a:prstGeom>
        </p:spPr>
        <p:txBody>
          <a:bodyPr lIns="0" tIns="0" rIns="0" bIns="0" rtlCol="0" anchor="t">
            <a:spAutoFit/>
          </a:bodyPr>
          <a:lstStyle/>
          <a:p>
            <a:pPr algn="l">
              <a:lnSpc>
                <a:spcPts val="4079"/>
              </a:lnSpc>
            </a:pPr>
            <a:r>
              <a:rPr lang="en-US" sz="3399">
                <a:solidFill>
                  <a:srgbClr val="FDDCA1"/>
                </a:solidFill>
                <a:latin typeface="Averta 3"/>
                <a:ea typeface="Averta 3"/>
                <a:cs typeface="Averta 3"/>
                <a:sym typeface="Averta 3"/>
              </a:rPr>
              <a:t>Some highlights of the Scholar Programming include:</a:t>
            </a:r>
          </a:p>
        </p:txBody>
      </p:sp>
      <p:sp>
        <p:nvSpPr>
          <p:cNvPr id="12" name="Freeform 12"/>
          <p:cNvSpPr/>
          <p:nvPr/>
        </p:nvSpPr>
        <p:spPr>
          <a:xfrm>
            <a:off x="16831413" y="488189"/>
            <a:ext cx="855774" cy="1066556"/>
          </a:xfrm>
          <a:custGeom>
            <a:avLst/>
            <a:gdLst/>
            <a:ahLst/>
            <a:cxnLst/>
            <a:rect l="l" t="t" r="r" b="b"/>
            <a:pathLst>
              <a:path w="855774" h="1066556">
                <a:moveTo>
                  <a:pt x="0" y="0"/>
                </a:moveTo>
                <a:lnTo>
                  <a:pt x="855774" y="0"/>
                </a:lnTo>
                <a:lnTo>
                  <a:pt x="855774" y="1066556"/>
                </a:lnTo>
                <a:lnTo>
                  <a:pt x="0" y="1066556"/>
                </a:lnTo>
                <a:lnTo>
                  <a:pt x="0" y="0"/>
                </a:lnTo>
                <a:close/>
              </a:path>
            </a:pathLst>
          </a:custGeom>
          <a:blipFill>
            <a:blip r:embed="rId2"/>
            <a:stretch>
              <a:fillRect l="-88" r="-88"/>
            </a:stretch>
          </a:blipFill>
        </p:spPr>
      </p:sp>
      <p:grpSp>
        <p:nvGrpSpPr>
          <p:cNvPr id="13" name="Group 9">
            <a:extLst>
              <a:ext uri="{FF2B5EF4-FFF2-40B4-BE49-F238E27FC236}">
                <a16:creationId xmlns:a16="http://schemas.microsoft.com/office/drawing/2014/main" id="{94E53C72-DA15-4548-BAB7-C3644CB19BE6}"/>
              </a:ext>
            </a:extLst>
          </p:cNvPr>
          <p:cNvGrpSpPr/>
          <p:nvPr/>
        </p:nvGrpSpPr>
        <p:grpSpPr>
          <a:xfrm>
            <a:off x="13410575" y="5744709"/>
            <a:ext cx="3892667" cy="3892651"/>
            <a:chOff x="0" y="0"/>
            <a:chExt cx="4062305" cy="4062289"/>
          </a:xfrm>
        </p:grpSpPr>
        <p:sp>
          <p:nvSpPr>
            <p:cNvPr id="14" name="Freeform 10">
              <a:extLst>
                <a:ext uri="{FF2B5EF4-FFF2-40B4-BE49-F238E27FC236}">
                  <a16:creationId xmlns:a16="http://schemas.microsoft.com/office/drawing/2014/main" id="{8AD7CDBF-39E2-4847-893C-EE6BD376CBA5}"/>
                </a:ext>
              </a:extLst>
            </p:cNvPr>
            <p:cNvSpPr/>
            <p:nvPr/>
          </p:nvSpPr>
          <p:spPr>
            <a:xfrm>
              <a:off x="0" y="0"/>
              <a:ext cx="4062349" cy="4062222"/>
            </a:xfrm>
            <a:custGeom>
              <a:avLst/>
              <a:gdLst/>
              <a:ahLst/>
              <a:cxnLst/>
              <a:rect l="l" t="t" r="r" b="b"/>
              <a:pathLst>
                <a:path w="4062349" h="4062222">
                  <a:moveTo>
                    <a:pt x="4062349" y="2031111"/>
                  </a:moveTo>
                  <a:cubicBezTo>
                    <a:pt x="4062349" y="3152775"/>
                    <a:pt x="3152902" y="4062222"/>
                    <a:pt x="2031238" y="4062222"/>
                  </a:cubicBezTo>
                  <a:cubicBezTo>
                    <a:pt x="909574" y="4062222"/>
                    <a:pt x="0" y="3152902"/>
                    <a:pt x="0" y="2031111"/>
                  </a:cubicBezTo>
                  <a:cubicBezTo>
                    <a:pt x="0" y="909320"/>
                    <a:pt x="909320" y="0"/>
                    <a:pt x="2031111" y="0"/>
                  </a:cubicBezTo>
                  <a:cubicBezTo>
                    <a:pt x="3152902" y="0"/>
                    <a:pt x="4062349" y="909447"/>
                    <a:pt x="4062349" y="2031111"/>
                  </a:cubicBezTo>
                  <a:close/>
                </a:path>
              </a:pathLst>
            </a:custGeom>
            <a:blipFill>
              <a:blip r:embed="rId3"/>
              <a:stretch>
                <a:fillRect l="-24974" r="-24974"/>
              </a:stretch>
            </a:blipFill>
            <a:ln cap="sq">
              <a:noFill/>
              <a:prstDash val="solid"/>
              <a:miter/>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1244</Words>
  <Application>Microsoft Office PowerPoint</Application>
  <PresentationFormat>Custom</PresentationFormat>
  <Paragraphs>161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Averta 3</vt:lpstr>
      <vt:lpstr>Averta 1</vt:lpstr>
      <vt:lpstr>Arial</vt:lpstr>
      <vt:lpstr>Averta 2</vt:lpstr>
      <vt:lpstr>Averta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Outreach Presentation for Advisors (General Deck)</dc:title>
  <dc:creator>Mathilde Dias</dc:creator>
  <cp:lastModifiedBy>Mathilde</cp:lastModifiedBy>
  <cp:revision>2</cp:revision>
  <dcterms:created xsi:type="dcterms:W3CDTF">2006-08-16T00:00:00Z</dcterms:created>
  <dcterms:modified xsi:type="dcterms:W3CDTF">2025-04-15T14:04:56Z</dcterms:modified>
  <dc:identifier>DAGdw4vAstw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5465861</vt:lpwstr>
  </property>
  <property fmtid="{D5CDD505-2E9C-101B-9397-08002B2CF9AE}" pid="3" name="NXPowerLiteSettings">
    <vt:lpwstr>F7000400038000</vt:lpwstr>
  </property>
  <property fmtid="{D5CDD505-2E9C-101B-9397-08002B2CF9AE}" pid="4" name="NXPowerLiteVersion">
    <vt:lpwstr>S10.3.1</vt:lpwstr>
  </property>
</Properties>
</file>