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verta 1" panose="020B0604020202020204" charset="0"/>
      <p:regular r:id="rId18"/>
    </p:embeddedFont>
    <p:embeddedFont>
      <p:font typeface="Averta 2" panose="020B0604020202020204" charset="0"/>
      <p:regular r:id="rId19"/>
    </p:embeddedFont>
    <p:embeddedFont>
      <p:font typeface="Averta 3" panose="020B0604020202020204" charset="0"/>
      <p:regular r:id="rId20"/>
    </p:embeddedFont>
    <p:embeddedFont>
      <p:font typeface="Averta Std"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18" Type="http://schemas.openxmlformats.org/officeDocument/2006/relationships/image" Target="../media/image66.png"/><Relationship Id="rId3" Type="http://schemas.openxmlformats.org/officeDocument/2006/relationships/image" Target="../media/image51.svg"/><Relationship Id="rId21" Type="http://schemas.openxmlformats.org/officeDocument/2006/relationships/image" Target="../media/image69.sv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svg"/><Relationship Id="rId10" Type="http://schemas.openxmlformats.org/officeDocument/2006/relationships/image" Target="../media/image58.png"/><Relationship Id="rId19" Type="http://schemas.openxmlformats.org/officeDocument/2006/relationships/image" Target="../media/image67.sv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 Id="rId22"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4.pn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80.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sv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1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7.png"/><Relationship Id="rId5" Type="http://schemas.openxmlformats.org/officeDocument/2006/relationships/image" Target="../media/image28.png"/><Relationship Id="rId10" Type="http://schemas.openxmlformats.org/officeDocument/2006/relationships/image" Target="../media/image14.png"/><Relationship Id="rId4" Type="http://schemas.openxmlformats.org/officeDocument/2006/relationships/image" Target="../media/image27.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9448800" y="4267200"/>
            <a:ext cx="8001000" cy="3847668"/>
          </a:xfrm>
          <a:prstGeom prst="rect">
            <a:avLst/>
          </a:prstGeom>
        </p:spPr>
        <p:txBody>
          <a:bodyPr lIns="0" tIns="0" rIns="0" bIns="0" rtlCol="0" anchor="t">
            <a:spAutoFit/>
          </a:bodyPr>
          <a:lstStyle/>
          <a:p>
            <a:pPr algn="l">
              <a:lnSpc>
                <a:spcPts val="10075"/>
              </a:lnSpc>
            </a:pPr>
            <a:r>
              <a:rPr lang="en-US" sz="8768">
                <a:solidFill>
                  <a:srgbClr val="FFFFFF"/>
                </a:solidFill>
                <a:latin typeface="Averta 1"/>
                <a:ea typeface="Averta 1"/>
                <a:cs typeface="Averta 1"/>
                <a:sym typeface="Averta 1"/>
              </a:rPr>
              <a:t>THE </a:t>
            </a:r>
          </a:p>
          <a:p>
            <a:pPr algn="l">
              <a:lnSpc>
                <a:spcPts val="10075"/>
              </a:lnSpc>
            </a:pPr>
            <a:r>
              <a:rPr lang="en-US" sz="8768">
                <a:solidFill>
                  <a:srgbClr val="FFFFFF"/>
                </a:solidFill>
                <a:latin typeface="Averta 2"/>
                <a:ea typeface="Averta 2"/>
                <a:cs typeface="Averta 2"/>
                <a:sym typeface="Averta 2"/>
              </a:rPr>
              <a:t>RHODES SCHOLARSHIP</a:t>
            </a:r>
          </a:p>
        </p:txBody>
      </p:sp>
      <p:sp>
        <p:nvSpPr>
          <p:cNvPr id="4" name="Freeform 4"/>
          <p:cNvSpPr/>
          <p:nvPr/>
        </p:nvSpPr>
        <p:spPr>
          <a:xfrm>
            <a:off x="0" y="25489"/>
            <a:ext cx="8305800" cy="10236021"/>
          </a:xfrm>
          <a:custGeom>
            <a:avLst/>
            <a:gdLst/>
            <a:ahLst/>
            <a:cxnLst/>
            <a:rect l="l" t="t" r="r" b="b"/>
            <a:pathLst>
              <a:path w="8305800" h="10236021">
                <a:moveTo>
                  <a:pt x="0" y="0"/>
                </a:moveTo>
                <a:lnTo>
                  <a:pt x="8305800" y="0"/>
                </a:lnTo>
                <a:lnTo>
                  <a:pt x="8305800" y="10236021"/>
                </a:lnTo>
                <a:lnTo>
                  <a:pt x="0" y="10236021"/>
                </a:lnTo>
                <a:lnTo>
                  <a:pt x="0" y="0"/>
                </a:lnTo>
                <a:close/>
              </a:path>
            </a:pathLst>
          </a:custGeom>
          <a:blipFill>
            <a:blip r:embed="rId4"/>
            <a:stretch>
              <a:fillRect t="-11" b="-11"/>
            </a:stretch>
          </a:blipFill>
        </p:spPr>
      </p:sp>
      <p:sp>
        <p:nvSpPr>
          <p:cNvPr id="5" name="Freeform 5"/>
          <p:cNvSpPr/>
          <p:nvPr/>
        </p:nvSpPr>
        <p:spPr>
          <a:xfrm>
            <a:off x="12731187" y="617324"/>
            <a:ext cx="4555621" cy="1020976"/>
          </a:xfrm>
          <a:custGeom>
            <a:avLst/>
            <a:gdLst/>
            <a:ahLst/>
            <a:cxnLst/>
            <a:rect l="l" t="t" r="r" b="b"/>
            <a:pathLst>
              <a:path w="4555621" h="1020976">
                <a:moveTo>
                  <a:pt x="0" y="0"/>
                </a:moveTo>
                <a:lnTo>
                  <a:pt x="4555621" y="0"/>
                </a:lnTo>
                <a:lnTo>
                  <a:pt x="4555621" y="1020976"/>
                </a:lnTo>
                <a:lnTo>
                  <a:pt x="0" y="1020976"/>
                </a:lnTo>
                <a:lnTo>
                  <a:pt x="0" y="0"/>
                </a:lnTo>
                <a:close/>
              </a:path>
            </a:pathLst>
          </a:custGeom>
          <a:blipFill>
            <a:blip r:embed="rId5"/>
            <a:stretch>
              <a:fillRect b="-167"/>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Freeform 2"/>
          <p:cNvSpPr/>
          <p:nvPr/>
        </p:nvSpPr>
        <p:spPr>
          <a:xfrm>
            <a:off x="14889588" y="6788725"/>
            <a:ext cx="4943264" cy="3274913"/>
          </a:xfrm>
          <a:custGeom>
            <a:avLst/>
            <a:gdLst/>
            <a:ahLst/>
            <a:cxnLst/>
            <a:rect l="l" t="t" r="r" b="b"/>
            <a:pathLst>
              <a:path w="4943264" h="3274913">
                <a:moveTo>
                  <a:pt x="0" y="0"/>
                </a:moveTo>
                <a:lnTo>
                  <a:pt x="4943265" y="0"/>
                </a:lnTo>
                <a:lnTo>
                  <a:pt x="4943265" y="3274912"/>
                </a:lnTo>
                <a:lnTo>
                  <a:pt x="0" y="32749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02237" y="600075"/>
            <a:ext cx="6752166" cy="1005154"/>
          </a:xfrm>
          <a:prstGeom prst="rect">
            <a:avLst/>
          </a:prstGeom>
        </p:spPr>
        <p:txBody>
          <a:bodyPr lIns="0" tIns="0" rIns="0" bIns="0" rtlCol="0" anchor="t">
            <a:spAutoFit/>
          </a:bodyPr>
          <a:lstStyle/>
          <a:p>
            <a:pPr marL="0" lvl="0" indent="0" algn="l">
              <a:lnSpc>
                <a:spcPts val="8120"/>
              </a:lnSpc>
              <a:spcBef>
                <a:spcPct val="0"/>
              </a:spcBef>
            </a:pPr>
            <a:r>
              <a:rPr lang="en-US" sz="5799" b="1" u="none" strike="noStrike">
                <a:solidFill>
                  <a:srgbClr val="FDDCA1"/>
                </a:solidFill>
                <a:latin typeface="Averta 2"/>
                <a:ea typeface="Averta 2"/>
                <a:cs typeface="Averta 2"/>
                <a:sym typeface="Averta 2"/>
              </a:rPr>
              <a:t>Are you eligible?</a:t>
            </a:r>
          </a:p>
        </p:txBody>
      </p:sp>
      <p:sp>
        <p:nvSpPr>
          <p:cNvPr id="4" name="TextBox 4"/>
          <p:cNvSpPr txBox="1"/>
          <p:nvPr/>
        </p:nvSpPr>
        <p:spPr>
          <a:xfrm>
            <a:off x="1002237" y="1967273"/>
            <a:ext cx="13557259" cy="1099820"/>
          </a:xfrm>
          <a:prstGeom prst="rect">
            <a:avLst/>
          </a:prstGeom>
        </p:spPr>
        <p:txBody>
          <a:bodyPr lIns="0" tIns="0" rIns="0" bIns="0" rtlCol="0" anchor="t">
            <a:spAutoFit/>
          </a:bodyPr>
          <a:lstStyle/>
          <a:p>
            <a:pPr algn="l">
              <a:lnSpc>
                <a:spcPts val="4480"/>
              </a:lnSpc>
            </a:pPr>
            <a:r>
              <a:rPr lang="en-US" sz="3200">
                <a:solidFill>
                  <a:srgbClr val="FFFFFF"/>
                </a:solidFill>
                <a:latin typeface="Averta 3"/>
                <a:ea typeface="Averta 3"/>
                <a:cs typeface="Averta 3"/>
                <a:sym typeface="Averta 3"/>
              </a:rPr>
              <a:t>Each year, 100+ Rhodes Scholarships are awarded to students</a:t>
            </a:r>
          </a:p>
          <a:p>
            <a:pPr algn="l">
              <a:lnSpc>
                <a:spcPts val="4480"/>
              </a:lnSpc>
            </a:pPr>
            <a:r>
              <a:rPr lang="en-US" sz="3200">
                <a:solidFill>
                  <a:srgbClr val="FFFFFF"/>
                </a:solidFill>
                <a:latin typeface="Averta 3"/>
                <a:ea typeface="Averta 3"/>
                <a:cs typeface="Averta 3"/>
                <a:sym typeface="Averta 3"/>
              </a:rPr>
              <a:t>from 25 constituencies (country or group of countries):</a:t>
            </a:r>
          </a:p>
        </p:txBody>
      </p:sp>
      <p:sp>
        <p:nvSpPr>
          <p:cNvPr id="5" name="TextBox 5"/>
          <p:cNvSpPr txBox="1"/>
          <p:nvPr/>
        </p:nvSpPr>
        <p:spPr>
          <a:xfrm>
            <a:off x="1002237" y="3429138"/>
            <a:ext cx="207703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Australia</a:t>
            </a:r>
          </a:p>
        </p:txBody>
      </p:sp>
      <p:sp>
        <p:nvSpPr>
          <p:cNvPr id="6" name="TextBox 6"/>
          <p:cNvSpPr txBox="1"/>
          <p:nvPr/>
        </p:nvSpPr>
        <p:spPr>
          <a:xfrm>
            <a:off x="1002237" y="8367186"/>
            <a:ext cx="127360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Global</a:t>
            </a:r>
          </a:p>
        </p:txBody>
      </p:sp>
      <p:sp>
        <p:nvSpPr>
          <p:cNvPr id="7" name="TextBox 7"/>
          <p:cNvSpPr txBox="1"/>
          <p:nvPr/>
        </p:nvSpPr>
        <p:spPr>
          <a:xfrm>
            <a:off x="1002237" y="7661750"/>
            <a:ext cx="179347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Germany</a:t>
            </a:r>
          </a:p>
        </p:txBody>
      </p:sp>
      <p:sp>
        <p:nvSpPr>
          <p:cNvPr id="8" name="TextBox 8"/>
          <p:cNvSpPr txBox="1"/>
          <p:nvPr/>
        </p:nvSpPr>
        <p:spPr>
          <a:xfrm>
            <a:off x="1002237" y="6956315"/>
            <a:ext cx="207703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East Africa</a:t>
            </a:r>
          </a:p>
        </p:txBody>
      </p:sp>
      <p:sp>
        <p:nvSpPr>
          <p:cNvPr id="9" name="TextBox 9"/>
          <p:cNvSpPr txBox="1"/>
          <p:nvPr/>
        </p:nvSpPr>
        <p:spPr>
          <a:xfrm>
            <a:off x="1002237" y="6250880"/>
            <a:ext cx="5164747"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Commonwealth Caribbean</a:t>
            </a:r>
          </a:p>
        </p:txBody>
      </p:sp>
      <p:sp>
        <p:nvSpPr>
          <p:cNvPr id="10" name="TextBox 10"/>
          <p:cNvSpPr txBox="1"/>
          <p:nvPr/>
        </p:nvSpPr>
        <p:spPr>
          <a:xfrm>
            <a:off x="1002237" y="5545444"/>
            <a:ext cx="116332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China</a:t>
            </a:r>
          </a:p>
        </p:txBody>
      </p:sp>
      <p:sp>
        <p:nvSpPr>
          <p:cNvPr id="11" name="TextBox 11"/>
          <p:cNvSpPr txBox="1"/>
          <p:nvPr/>
        </p:nvSpPr>
        <p:spPr>
          <a:xfrm>
            <a:off x="1002237" y="4840009"/>
            <a:ext cx="1521051"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Canada</a:t>
            </a:r>
          </a:p>
        </p:txBody>
      </p:sp>
      <p:sp>
        <p:nvSpPr>
          <p:cNvPr id="12" name="TextBox 12"/>
          <p:cNvSpPr txBox="1"/>
          <p:nvPr/>
        </p:nvSpPr>
        <p:spPr>
          <a:xfrm>
            <a:off x="1002237" y="4134574"/>
            <a:ext cx="172596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Bermuda</a:t>
            </a:r>
          </a:p>
        </p:txBody>
      </p:sp>
      <p:sp>
        <p:nvSpPr>
          <p:cNvPr id="13" name="TextBox 13"/>
          <p:cNvSpPr txBox="1"/>
          <p:nvPr/>
        </p:nvSpPr>
        <p:spPr>
          <a:xfrm>
            <a:off x="7267470" y="6250880"/>
            <a:ext cx="179347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Malaysia</a:t>
            </a:r>
          </a:p>
        </p:txBody>
      </p:sp>
      <p:sp>
        <p:nvSpPr>
          <p:cNvPr id="14" name="TextBox 14"/>
          <p:cNvSpPr txBox="1"/>
          <p:nvPr/>
        </p:nvSpPr>
        <p:spPr>
          <a:xfrm>
            <a:off x="7267470" y="7661750"/>
            <a:ext cx="1682849"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Pakistan</a:t>
            </a:r>
          </a:p>
        </p:txBody>
      </p:sp>
      <p:sp>
        <p:nvSpPr>
          <p:cNvPr id="15" name="TextBox 15"/>
          <p:cNvSpPr txBox="1"/>
          <p:nvPr/>
        </p:nvSpPr>
        <p:spPr>
          <a:xfrm>
            <a:off x="7267470" y="8367186"/>
            <a:ext cx="2455122"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Saudi Arabia</a:t>
            </a:r>
          </a:p>
        </p:txBody>
      </p:sp>
      <p:sp>
        <p:nvSpPr>
          <p:cNvPr id="16" name="TextBox 16"/>
          <p:cNvSpPr txBox="1"/>
          <p:nvPr/>
        </p:nvSpPr>
        <p:spPr>
          <a:xfrm>
            <a:off x="7267470" y="6956315"/>
            <a:ext cx="256539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New Zealand</a:t>
            </a:r>
          </a:p>
        </p:txBody>
      </p:sp>
      <p:sp>
        <p:nvSpPr>
          <p:cNvPr id="17" name="TextBox 17"/>
          <p:cNvSpPr txBox="1"/>
          <p:nvPr/>
        </p:nvSpPr>
        <p:spPr>
          <a:xfrm>
            <a:off x="7267470" y="3429138"/>
            <a:ext cx="1021541"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India</a:t>
            </a:r>
          </a:p>
        </p:txBody>
      </p:sp>
      <p:sp>
        <p:nvSpPr>
          <p:cNvPr id="18" name="TextBox 18"/>
          <p:cNvSpPr txBox="1"/>
          <p:nvPr/>
        </p:nvSpPr>
        <p:spPr>
          <a:xfrm>
            <a:off x="7267470" y="9072621"/>
            <a:ext cx="1987169"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Singapore</a:t>
            </a:r>
          </a:p>
        </p:txBody>
      </p:sp>
      <p:sp>
        <p:nvSpPr>
          <p:cNvPr id="19" name="TextBox 19"/>
          <p:cNvSpPr txBox="1"/>
          <p:nvPr/>
        </p:nvSpPr>
        <p:spPr>
          <a:xfrm>
            <a:off x="1002237" y="9072621"/>
            <a:ext cx="221881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Hong Kong</a:t>
            </a:r>
          </a:p>
        </p:txBody>
      </p:sp>
      <p:sp>
        <p:nvSpPr>
          <p:cNvPr id="20" name="TextBox 20"/>
          <p:cNvSpPr txBox="1"/>
          <p:nvPr/>
        </p:nvSpPr>
        <p:spPr>
          <a:xfrm>
            <a:off x="7267470" y="4840009"/>
            <a:ext cx="168319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Jamaica</a:t>
            </a:r>
          </a:p>
        </p:txBody>
      </p:sp>
      <p:sp>
        <p:nvSpPr>
          <p:cNvPr id="21" name="TextBox 21"/>
          <p:cNvSpPr txBox="1"/>
          <p:nvPr/>
        </p:nvSpPr>
        <p:spPr>
          <a:xfrm>
            <a:off x="7267470" y="4134574"/>
            <a:ext cx="104879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Israel</a:t>
            </a:r>
          </a:p>
        </p:txBody>
      </p:sp>
      <p:sp>
        <p:nvSpPr>
          <p:cNvPr id="22" name="TextBox 22"/>
          <p:cNvSpPr txBox="1"/>
          <p:nvPr/>
        </p:nvSpPr>
        <p:spPr>
          <a:xfrm>
            <a:off x="7267470" y="5545444"/>
            <a:ext cx="1257846"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Kenya</a:t>
            </a:r>
          </a:p>
        </p:txBody>
      </p:sp>
      <p:sp>
        <p:nvSpPr>
          <p:cNvPr id="23" name="TextBox 23"/>
          <p:cNvSpPr txBox="1"/>
          <p:nvPr/>
        </p:nvSpPr>
        <p:spPr>
          <a:xfrm>
            <a:off x="11413707" y="5405844"/>
            <a:ext cx="4077746"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United Arab Emirates</a:t>
            </a:r>
          </a:p>
        </p:txBody>
      </p:sp>
      <p:sp>
        <p:nvSpPr>
          <p:cNvPr id="24" name="TextBox 24"/>
          <p:cNvSpPr txBox="1"/>
          <p:nvPr/>
        </p:nvSpPr>
        <p:spPr>
          <a:xfrm>
            <a:off x="11413707" y="6115139"/>
            <a:ext cx="259690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United States</a:t>
            </a:r>
          </a:p>
        </p:txBody>
      </p:sp>
      <p:sp>
        <p:nvSpPr>
          <p:cNvPr id="25" name="TextBox 25"/>
          <p:cNvSpPr txBox="1"/>
          <p:nvPr/>
        </p:nvSpPr>
        <p:spPr>
          <a:xfrm>
            <a:off x="11413707" y="4134574"/>
            <a:ext cx="4723645" cy="1099820"/>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Syria, Jordan, Lebanon &amp; Palestine (SJLP)</a:t>
            </a:r>
          </a:p>
        </p:txBody>
      </p:sp>
      <p:sp>
        <p:nvSpPr>
          <p:cNvPr id="26" name="TextBox 26"/>
          <p:cNvSpPr txBox="1"/>
          <p:nvPr/>
        </p:nvSpPr>
        <p:spPr>
          <a:xfrm>
            <a:off x="11413707" y="3429138"/>
            <a:ext cx="295923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Southern Africa</a:t>
            </a:r>
          </a:p>
        </p:txBody>
      </p:sp>
      <p:sp>
        <p:nvSpPr>
          <p:cNvPr id="27" name="TextBox 27"/>
          <p:cNvSpPr txBox="1"/>
          <p:nvPr/>
        </p:nvSpPr>
        <p:spPr>
          <a:xfrm>
            <a:off x="11413707" y="6824434"/>
            <a:ext cx="220306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West Africa</a:t>
            </a:r>
          </a:p>
        </p:txBody>
      </p:sp>
      <p:sp>
        <p:nvSpPr>
          <p:cNvPr id="28" name="TextBox 28"/>
          <p:cNvSpPr txBox="1"/>
          <p:nvPr/>
        </p:nvSpPr>
        <p:spPr>
          <a:xfrm>
            <a:off x="11413707" y="7533729"/>
            <a:ext cx="152565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Zambia</a:t>
            </a:r>
          </a:p>
        </p:txBody>
      </p:sp>
      <p:sp>
        <p:nvSpPr>
          <p:cNvPr id="29" name="TextBox 29"/>
          <p:cNvSpPr txBox="1"/>
          <p:nvPr/>
        </p:nvSpPr>
        <p:spPr>
          <a:xfrm>
            <a:off x="11413707" y="8243024"/>
            <a:ext cx="2038873"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Zimbabwe</a:t>
            </a:r>
          </a:p>
        </p:txBody>
      </p:sp>
      <p:sp>
        <p:nvSpPr>
          <p:cNvPr id="30" name="Freeform 30"/>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4"/>
            <a:stretch>
              <a:fillRect l="-88" r="-88"/>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4188"/>
        </a:solidFill>
        <a:effectLst/>
      </p:bgPr>
    </p:bg>
    <p:spTree>
      <p:nvGrpSpPr>
        <p:cNvPr id="1" name=""/>
        <p:cNvGrpSpPr/>
        <p:nvPr/>
      </p:nvGrpSpPr>
      <p:grpSpPr>
        <a:xfrm>
          <a:off x="0" y="0"/>
          <a:ext cx="0" cy="0"/>
          <a:chOff x="0" y="0"/>
          <a:chExt cx="0" cy="0"/>
        </a:xfrm>
      </p:grpSpPr>
      <p:sp>
        <p:nvSpPr>
          <p:cNvPr id="2" name="TextBox 2"/>
          <p:cNvSpPr txBox="1"/>
          <p:nvPr/>
        </p:nvSpPr>
        <p:spPr>
          <a:xfrm>
            <a:off x="1834829" y="4855289"/>
            <a:ext cx="11728838" cy="1967230"/>
          </a:xfrm>
          <a:prstGeom prst="rect">
            <a:avLst/>
          </a:prstGeom>
        </p:spPr>
        <p:txBody>
          <a:bodyPr lIns="0" tIns="0" rIns="0" bIns="0" rtlCol="0" anchor="t">
            <a:spAutoFit/>
          </a:bodyPr>
          <a:lstStyle/>
          <a:p>
            <a:pPr algn="l">
              <a:lnSpc>
                <a:spcPts val="3919"/>
              </a:lnSpc>
            </a:pPr>
            <a:r>
              <a:rPr lang="en-US" sz="2799" u="none" strike="noStrike">
                <a:solidFill>
                  <a:srgbClr val="FFFFFF"/>
                </a:solidFill>
                <a:latin typeface="Averta 1"/>
                <a:ea typeface="Averta 1"/>
                <a:cs typeface="Averta 1"/>
                <a:sym typeface="Averta 1"/>
              </a:rPr>
              <a:t>You must have completed an undergraduate degree (usually a Bachelor’s) by July 2026, and you must have an academic background and grade that – at a minimum — meets or exceeds the specific entry requirements of your chosen course at the University of Oxford. </a:t>
            </a:r>
          </a:p>
        </p:txBody>
      </p:sp>
      <p:sp>
        <p:nvSpPr>
          <p:cNvPr id="3" name="Freeform 3"/>
          <p:cNvSpPr/>
          <p:nvPr/>
        </p:nvSpPr>
        <p:spPr>
          <a:xfrm>
            <a:off x="821883" y="1936980"/>
            <a:ext cx="884909" cy="726732"/>
          </a:xfrm>
          <a:custGeom>
            <a:avLst/>
            <a:gdLst/>
            <a:ahLst/>
            <a:cxnLst/>
            <a:rect l="l" t="t" r="r" b="b"/>
            <a:pathLst>
              <a:path w="884909" h="726732">
                <a:moveTo>
                  <a:pt x="0" y="0"/>
                </a:moveTo>
                <a:lnTo>
                  <a:pt x="884910" y="0"/>
                </a:lnTo>
                <a:lnTo>
                  <a:pt x="884910" y="726732"/>
                </a:lnTo>
                <a:lnTo>
                  <a:pt x="0" y="7267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21883" y="392939"/>
            <a:ext cx="5431312" cy="854816"/>
          </a:xfrm>
          <a:prstGeom prst="rect">
            <a:avLst/>
          </a:prstGeom>
        </p:spPr>
        <p:txBody>
          <a:bodyPr lIns="0" tIns="0" rIns="0" bIns="0" rtlCol="0" anchor="t">
            <a:spAutoFit/>
          </a:bodyPr>
          <a:lstStyle/>
          <a:p>
            <a:pPr algn="l">
              <a:lnSpc>
                <a:spcPts val="6994"/>
              </a:lnSpc>
            </a:pPr>
            <a:r>
              <a:rPr lang="en-US" sz="5000">
                <a:solidFill>
                  <a:srgbClr val="FCC25B"/>
                </a:solidFill>
                <a:latin typeface="Averta 2"/>
                <a:ea typeface="Averta 2"/>
                <a:cs typeface="Averta 2"/>
                <a:sym typeface="Averta 2"/>
              </a:rPr>
              <a:t>Are you eligible?</a:t>
            </a:r>
          </a:p>
        </p:txBody>
      </p:sp>
      <p:sp>
        <p:nvSpPr>
          <p:cNvPr id="5" name="TextBox 5"/>
          <p:cNvSpPr txBox="1"/>
          <p:nvPr/>
        </p:nvSpPr>
        <p:spPr>
          <a:xfrm>
            <a:off x="1847277" y="1832205"/>
            <a:ext cx="11349988" cy="976630"/>
          </a:xfrm>
          <a:prstGeom prst="rect">
            <a:avLst/>
          </a:prstGeom>
        </p:spPr>
        <p:txBody>
          <a:bodyPr lIns="0" tIns="0" rIns="0" bIns="0" rtlCol="0" anchor="t">
            <a:spAutoFit/>
          </a:bodyPr>
          <a:lstStyle/>
          <a:p>
            <a:pPr algn="l">
              <a:lnSpc>
                <a:spcPts val="3920"/>
              </a:lnSpc>
            </a:pPr>
            <a:r>
              <a:rPr lang="en-US" sz="2800">
                <a:solidFill>
                  <a:srgbClr val="FFFFFF"/>
                </a:solidFill>
                <a:latin typeface="Averta 1"/>
                <a:ea typeface="Averta 1"/>
                <a:cs typeface="Averta 1"/>
                <a:sym typeface="Averta 1"/>
              </a:rPr>
              <a:t>Each applicant must fulfil the citizenship and residency requirements of the Rhodes constituency for which they are applying.</a:t>
            </a:r>
          </a:p>
        </p:txBody>
      </p:sp>
      <p:sp>
        <p:nvSpPr>
          <p:cNvPr id="6" name="TextBox 6"/>
          <p:cNvSpPr txBox="1"/>
          <p:nvPr/>
        </p:nvSpPr>
        <p:spPr>
          <a:xfrm>
            <a:off x="1844907" y="3345259"/>
            <a:ext cx="11718760" cy="976630"/>
          </a:xfrm>
          <a:prstGeom prst="rect">
            <a:avLst/>
          </a:prstGeom>
        </p:spPr>
        <p:txBody>
          <a:bodyPr lIns="0" tIns="0" rIns="0" bIns="0" rtlCol="0" anchor="t">
            <a:spAutoFit/>
          </a:bodyPr>
          <a:lstStyle/>
          <a:p>
            <a:pPr algn="l">
              <a:lnSpc>
                <a:spcPts val="3920"/>
              </a:lnSpc>
            </a:pPr>
            <a:r>
              <a:rPr lang="en-US" sz="2800">
                <a:solidFill>
                  <a:srgbClr val="FFFFFF"/>
                </a:solidFill>
                <a:latin typeface="Averta 1"/>
                <a:ea typeface="Averta 1"/>
                <a:cs typeface="Averta 1"/>
                <a:sym typeface="Averta 1"/>
              </a:rPr>
              <a:t>Age limits vary between constituencies, ranging between 18 to 24 years and up to a maximum of 27 years in exceptional circumstances.</a:t>
            </a:r>
          </a:p>
        </p:txBody>
      </p:sp>
      <p:sp>
        <p:nvSpPr>
          <p:cNvPr id="7" name="Freeform 7"/>
          <p:cNvSpPr/>
          <p:nvPr/>
        </p:nvSpPr>
        <p:spPr>
          <a:xfrm>
            <a:off x="821883" y="3444762"/>
            <a:ext cx="884909" cy="726732"/>
          </a:xfrm>
          <a:custGeom>
            <a:avLst/>
            <a:gdLst/>
            <a:ahLst/>
            <a:cxnLst/>
            <a:rect l="l" t="t" r="r" b="b"/>
            <a:pathLst>
              <a:path w="884909" h="726732">
                <a:moveTo>
                  <a:pt x="0" y="0"/>
                </a:moveTo>
                <a:lnTo>
                  <a:pt x="884910" y="0"/>
                </a:lnTo>
                <a:lnTo>
                  <a:pt x="884910" y="726732"/>
                </a:lnTo>
                <a:lnTo>
                  <a:pt x="0" y="7267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821883" y="4954535"/>
            <a:ext cx="884909" cy="726732"/>
          </a:xfrm>
          <a:custGeom>
            <a:avLst/>
            <a:gdLst/>
            <a:ahLst/>
            <a:cxnLst/>
            <a:rect l="l" t="t" r="r" b="b"/>
            <a:pathLst>
              <a:path w="884909" h="726732">
                <a:moveTo>
                  <a:pt x="0" y="0"/>
                </a:moveTo>
                <a:lnTo>
                  <a:pt x="884910" y="0"/>
                </a:lnTo>
                <a:lnTo>
                  <a:pt x="884910" y="726732"/>
                </a:lnTo>
                <a:lnTo>
                  <a:pt x="0" y="7267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847277" y="7355919"/>
            <a:ext cx="10191453" cy="1967230"/>
          </a:xfrm>
          <a:prstGeom prst="rect">
            <a:avLst/>
          </a:prstGeom>
        </p:spPr>
        <p:txBody>
          <a:bodyPr lIns="0" tIns="0" rIns="0" bIns="0" rtlCol="0" anchor="t">
            <a:spAutoFit/>
          </a:bodyPr>
          <a:lstStyle/>
          <a:p>
            <a:pPr marL="0" lvl="0" indent="0" algn="l">
              <a:lnSpc>
                <a:spcPts val="3919"/>
              </a:lnSpc>
              <a:spcBef>
                <a:spcPct val="0"/>
              </a:spcBef>
            </a:pPr>
            <a:r>
              <a:rPr lang="en-US" sz="2799" u="none" strike="noStrike">
                <a:solidFill>
                  <a:srgbClr val="FFFFFF"/>
                </a:solidFill>
                <a:latin typeface="Averta 1"/>
                <a:ea typeface="Averta 1"/>
                <a:cs typeface="Averta 1"/>
                <a:sym typeface="Averta 1"/>
              </a:rPr>
              <a:t>Candidates will have a higher chance of successful admission to University of Oxford if they have: </a:t>
            </a:r>
          </a:p>
          <a:p>
            <a:pPr marL="604518" lvl="1" indent="-302259" algn="l">
              <a:lnSpc>
                <a:spcPts val="3919"/>
              </a:lnSpc>
              <a:buFont typeface="Arial"/>
              <a:buChar char="•"/>
            </a:pPr>
            <a:r>
              <a:rPr lang="en-US" sz="2799" u="none" strike="noStrike">
                <a:solidFill>
                  <a:srgbClr val="FFFFFF"/>
                </a:solidFill>
                <a:latin typeface="Averta 1"/>
                <a:ea typeface="Averta 1"/>
                <a:cs typeface="Averta 1"/>
                <a:sym typeface="Averta 1"/>
              </a:rPr>
              <a:t>A first class Honours degree or equivalent, or,  </a:t>
            </a:r>
          </a:p>
          <a:p>
            <a:pPr marL="604518" lvl="1" indent="-302259" algn="l">
              <a:lnSpc>
                <a:spcPts val="3919"/>
              </a:lnSpc>
              <a:buFont typeface="Arial"/>
              <a:buChar char="•"/>
            </a:pPr>
            <a:r>
              <a:rPr lang="en-US" sz="2799" u="none" strike="noStrike">
                <a:solidFill>
                  <a:srgbClr val="FFFFFF"/>
                </a:solidFill>
                <a:latin typeface="Averta 1"/>
                <a:ea typeface="Averta 1"/>
                <a:cs typeface="Averta 1"/>
                <a:sym typeface="Averta 1"/>
              </a:rPr>
              <a:t>GPA of 3.7/4.0 or higher </a:t>
            </a:r>
          </a:p>
        </p:txBody>
      </p:sp>
      <p:sp>
        <p:nvSpPr>
          <p:cNvPr id="15" name="Freeform 15"/>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4"/>
            <a:stretch>
              <a:fillRect l="-88" r="-88"/>
            </a:stretch>
          </a:blipFill>
        </p:spPr>
      </p:sp>
      <p:grpSp>
        <p:nvGrpSpPr>
          <p:cNvPr id="16" name="Group 10">
            <a:extLst>
              <a:ext uri="{FF2B5EF4-FFF2-40B4-BE49-F238E27FC236}">
                <a16:creationId xmlns:a16="http://schemas.microsoft.com/office/drawing/2014/main" id="{9CFBF648-7AE6-4B5F-A0E4-2D98006696E7}"/>
              </a:ext>
            </a:extLst>
          </p:cNvPr>
          <p:cNvGrpSpPr/>
          <p:nvPr/>
        </p:nvGrpSpPr>
        <p:grpSpPr>
          <a:xfrm>
            <a:off x="14139896" y="2808835"/>
            <a:ext cx="3547291" cy="6560040"/>
            <a:chOff x="0" y="0"/>
            <a:chExt cx="4729722" cy="8746720"/>
          </a:xfrm>
        </p:grpSpPr>
        <p:sp>
          <p:nvSpPr>
            <p:cNvPr id="17" name="Freeform 11">
              <a:extLst>
                <a:ext uri="{FF2B5EF4-FFF2-40B4-BE49-F238E27FC236}">
                  <a16:creationId xmlns:a16="http://schemas.microsoft.com/office/drawing/2014/main" id="{242CD13E-8B55-42E5-8BA3-085D7ADA6652}"/>
                </a:ext>
              </a:extLst>
            </p:cNvPr>
            <p:cNvSpPr/>
            <p:nvPr/>
          </p:nvSpPr>
          <p:spPr>
            <a:xfrm>
              <a:off x="1094472" y="0"/>
              <a:ext cx="2540779" cy="2540779"/>
            </a:xfrm>
            <a:custGeom>
              <a:avLst/>
              <a:gdLst/>
              <a:ahLst/>
              <a:cxnLst/>
              <a:rect l="l" t="t" r="r" b="b"/>
              <a:pathLst>
                <a:path w="2540779" h="2540779">
                  <a:moveTo>
                    <a:pt x="0" y="0"/>
                  </a:moveTo>
                  <a:lnTo>
                    <a:pt x="2540778" y="0"/>
                  </a:lnTo>
                  <a:lnTo>
                    <a:pt x="2540778" y="2540779"/>
                  </a:lnTo>
                  <a:lnTo>
                    <a:pt x="0" y="2540779"/>
                  </a:lnTo>
                  <a:lnTo>
                    <a:pt x="0" y="0"/>
                  </a:lnTo>
                  <a:close/>
                </a:path>
              </a:pathLst>
            </a:custGeom>
            <a:blipFill>
              <a:blip r:embed="rId5"/>
              <a:stretch>
                <a:fillRect/>
              </a:stretch>
            </a:blipFill>
          </p:spPr>
        </p:sp>
        <p:sp>
          <p:nvSpPr>
            <p:cNvPr id="18" name="TextBox 12">
              <a:extLst>
                <a:ext uri="{FF2B5EF4-FFF2-40B4-BE49-F238E27FC236}">
                  <a16:creationId xmlns:a16="http://schemas.microsoft.com/office/drawing/2014/main" id="{9681538E-F7CE-44E9-81D4-CCFB56B85975}"/>
                </a:ext>
              </a:extLst>
            </p:cNvPr>
            <p:cNvSpPr txBox="1"/>
            <p:nvPr/>
          </p:nvSpPr>
          <p:spPr>
            <a:xfrm>
              <a:off x="325585" y="2741887"/>
              <a:ext cx="4078551" cy="1724702"/>
            </a:xfrm>
            <a:prstGeom prst="rect">
              <a:avLst/>
            </a:prstGeom>
          </p:spPr>
          <p:txBody>
            <a:bodyPr lIns="0" tIns="0" rIns="0" bIns="0" rtlCol="0" anchor="t">
              <a:spAutoFit/>
            </a:bodyPr>
            <a:lstStyle/>
            <a:p>
              <a:pPr algn="ctr">
                <a:lnSpc>
                  <a:spcPts val="3515"/>
                </a:lnSpc>
              </a:pPr>
              <a:r>
                <a:rPr lang="en-US" sz="2511">
                  <a:solidFill>
                    <a:srgbClr val="000000"/>
                  </a:solidFill>
                  <a:latin typeface="Averta 1"/>
                  <a:ea typeface="Averta 1"/>
                  <a:cs typeface="Averta 1"/>
                  <a:sym typeface="Averta 1"/>
                </a:rPr>
                <a:t>University of Oxford postgraduate courses</a:t>
              </a:r>
            </a:p>
          </p:txBody>
        </p:sp>
        <p:sp>
          <p:nvSpPr>
            <p:cNvPr id="19" name="Freeform 13">
              <a:extLst>
                <a:ext uri="{FF2B5EF4-FFF2-40B4-BE49-F238E27FC236}">
                  <a16:creationId xmlns:a16="http://schemas.microsoft.com/office/drawing/2014/main" id="{C195A6BC-B145-40E4-997F-4A1F623BEA21}"/>
                </a:ext>
              </a:extLst>
            </p:cNvPr>
            <p:cNvSpPr/>
            <p:nvPr/>
          </p:nvSpPr>
          <p:spPr>
            <a:xfrm>
              <a:off x="1094472" y="4868589"/>
              <a:ext cx="2540779" cy="2540779"/>
            </a:xfrm>
            <a:custGeom>
              <a:avLst/>
              <a:gdLst/>
              <a:ahLst/>
              <a:cxnLst/>
              <a:rect l="l" t="t" r="r" b="b"/>
              <a:pathLst>
                <a:path w="2540779" h="2540779">
                  <a:moveTo>
                    <a:pt x="0" y="0"/>
                  </a:moveTo>
                  <a:lnTo>
                    <a:pt x="2540778" y="0"/>
                  </a:lnTo>
                  <a:lnTo>
                    <a:pt x="2540778" y="2540779"/>
                  </a:lnTo>
                  <a:lnTo>
                    <a:pt x="0" y="2540779"/>
                  </a:lnTo>
                  <a:lnTo>
                    <a:pt x="0" y="0"/>
                  </a:lnTo>
                  <a:close/>
                </a:path>
              </a:pathLst>
            </a:custGeom>
            <a:blipFill>
              <a:blip r:embed="rId6"/>
              <a:stretch>
                <a:fillRect/>
              </a:stretch>
            </a:blipFill>
          </p:spPr>
        </p:sp>
        <p:sp>
          <p:nvSpPr>
            <p:cNvPr id="20" name="TextBox 14">
              <a:extLst>
                <a:ext uri="{FF2B5EF4-FFF2-40B4-BE49-F238E27FC236}">
                  <a16:creationId xmlns:a16="http://schemas.microsoft.com/office/drawing/2014/main" id="{3AF8EF54-F4A6-4FA6-A4DE-5EE52BF86A4A}"/>
                </a:ext>
              </a:extLst>
            </p:cNvPr>
            <p:cNvSpPr txBox="1"/>
            <p:nvPr/>
          </p:nvSpPr>
          <p:spPr>
            <a:xfrm>
              <a:off x="0" y="7606218"/>
              <a:ext cx="4729722" cy="1140502"/>
            </a:xfrm>
            <a:prstGeom prst="rect">
              <a:avLst/>
            </a:prstGeom>
          </p:spPr>
          <p:txBody>
            <a:bodyPr lIns="0" tIns="0" rIns="0" bIns="0" rtlCol="0" anchor="t">
              <a:spAutoFit/>
            </a:bodyPr>
            <a:lstStyle/>
            <a:p>
              <a:pPr algn="ctr">
                <a:lnSpc>
                  <a:spcPts val="3515"/>
                </a:lnSpc>
              </a:pPr>
              <a:r>
                <a:rPr lang="en-US" sz="2511">
                  <a:solidFill>
                    <a:srgbClr val="000000"/>
                  </a:solidFill>
                  <a:latin typeface="Averta 1"/>
                  <a:ea typeface="Averta 1"/>
                  <a:cs typeface="Averta 1"/>
                  <a:sym typeface="Averta 1"/>
                </a:rPr>
                <a:t>Equivalent international qualifications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Freeform 2"/>
          <p:cNvSpPr/>
          <p:nvPr/>
        </p:nvSpPr>
        <p:spPr>
          <a:xfrm>
            <a:off x="-274111" y="3149700"/>
            <a:ext cx="5112856" cy="7535899"/>
          </a:xfrm>
          <a:custGeom>
            <a:avLst/>
            <a:gdLst/>
            <a:ahLst/>
            <a:cxnLst/>
            <a:rect l="l" t="t" r="r" b="b"/>
            <a:pathLst>
              <a:path w="5112856" h="7535899">
                <a:moveTo>
                  <a:pt x="0" y="0"/>
                </a:moveTo>
                <a:lnTo>
                  <a:pt x="5112856" y="0"/>
                </a:lnTo>
                <a:lnTo>
                  <a:pt x="5112856" y="7535900"/>
                </a:lnTo>
                <a:lnTo>
                  <a:pt x="0" y="7535900"/>
                </a:lnTo>
                <a:lnTo>
                  <a:pt x="0" y="0"/>
                </a:lnTo>
                <a:close/>
              </a:path>
            </a:pathLst>
          </a:custGeom>
          <a:blipFill>
            <a:blip r:embed="rId2"/>
            <a:stretch>
              <a:fillRect r="-23" b="24"/>
            </a:stretch>
          </a:blipFill>
        </p:spPr>
      </p:sp>
      <p:sp>
        <p:nvSpPr>
          <p:cNvPr id="3" name="Freeform 3"/>
          <p:cNvSpPr/>
          <p:nvPr/>
        </p:nvSpPr>
        <p:spPr>
          <a:xfrm rot="-1511134" flipV="1">
            <a:off x="10785994" y="3982997"/>
            <a:ext cx="2206280" cy="623274"/>
          </a:xfrm>
          <a:custGeom>
            <a:avLst/>
            <a:gdLst/>
            <a:ahLst/>
            <a:cxnLst/>
            <a:rect l="l" t="t" r="r" b="b"/>
            <a:pathLst>
              <a:path w="2206280" h="623274">
                <a:moveTo>
                  <a:pt x="0" y="623274"/>
                </a:moveTo>
                <a:lnTo>
                  <a:pt x="2206280" y="623274"/>
                </a:lnTo>
                <a:lnTo>
                  <a:pt x="2206280" y="0"/>
                </a:lnTo>
                <a:lnTo>
                  <a:pt x="0" y="0"/>
                </a:lnTo>
                <a:lnTo>
                  <a:pt x="0" y="62327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222562" flipH="1" flipV="1">
            <a:off x="5353836" y="4133586"/>
            <a:ext cx="1928127" cy="544696"/>
          </a:xfrm>
          <a:custGeom>
            <a:avLst/>
            <a:gdLst/>
            <a:ahLst/>
            <a:cxnLst/>
            <a:rect l="l" t="t" r="r" b="b"/>
            <a:pathLst>
              <a:path w="1928127" h="544696">
                <a:moveTo>
                  <a:pt x="1928127" y="544696"/>
                </a:moveTo>
                <a:lnTo>
                  <a:pt x="0" y="544696"/>
                </a:lnTo>
                <a:lnTo>
                  <a:pt x="0" y="0"/>
                </a:lnTo>
                <a:lnTo>
                  <a:pt x="1928127" y="0"/>
                </a:lnTo>
                <a:lnTo>
                  <a:pt x="1928127" y="54469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9313263" flipH="1">
            <a:off x="10048189" y="6908020"/>
            <a:ext cx="2174963" cy="657926"/>
          </a:xfrm>
          <a:custGeom>
            <a:avLst/>
            <a:gdLst/>
            <a:ahLst/>
            <a:cxnLst/>
            <a:rect l="l" t="t" r="r" b="b"/>
            <a:pathLst>
              <a:path w="2174963" h="657926">
                <a:moveTo>
                  <a:pt x="2174963" y="0"/>
                </a:moveTo>
                <a:lnTo>
                  <a:pt x="0" y="0"/>
                </a:lnTo>
                <a:lnTo>
                  <a:pt x="0" y="657927"/>
                </a:lnTo>
                <a:lnTo>
                  <a:pt x="2174963" y="657927"/>
                </a:lnTo>
                <a:lnTo>
                  <a:pt x="217496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2235187" flipH="1" flipV="1">
            <a:off x="5530322" y="7076701"/>
            <a:ext cx="1805021" cy="546019"/>
          </a:xfrm>
          <a:custGeom>
            <a:avLst/>
            <a:gdLst/>
            <a:ahLst/>
            <a:cxnLst/>
            <a:rect l="l" t="t" r="r" b="b"/>
            <a:pathLst>
              <a:path w="1805021" h="546019">
                <a:moveTo>
                  <a:pt x="1805021" y="546018"/>
                </a:moveTo>
                <a:lnTo>
                  <a:pt x="0" y="546018"/>
                </a:lnTo>
                <a:lnTo>
                  <a:pt x="0" y="0"/>
                </a:lnTo>
                <a:lnTo>
                  <a:pt x="1805021" y="0"/>
                </a:lnTo>
                <a:lnTo>
                  <a:pt x="1805021" y="546018"/>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5099701" y="5046088"/>
            <a:ext cx="7315200" cy="1636776"/>
          </a:xfrm>
          <a:custGeom>
            <a:avLst/>
            <a:gdLst/>
            <a:ahLst/>
            <a:cxnLst/>
            <a:rect l="l" t="t" r="r" b="b"/>
            <a:pathLst>
              <a:path w="7315200" h="1636776">
                <a:moveTo>
                  <a:pt x="0" y="0"/>
                </a:moveTo>
                <a:lnTo>
                  <a:pt x="7315200" y="0"/>
                </a:lnTo>
                <a:lnTo>
                  <a:pt x="7315200" y="1636776"/>
                </a:lnTo>
                <a:lnTo>
                  <a:pt x="0" y="16367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6317900" y="5321551"/>
            <a:ext cx="4627812" cy="1085850"/>
          </a:xfrm>
          <a:prstGeom prst="rect">
            <a:avLst/>
          </a:prstGeom>
        </p:spPr>
        <p:txBody>
          <a:bodyPr lIns="0" tIns="0" rIns="0" bIns="0" rtlCol="0" anchor="t">
            <a:spAutoFit/>
          </a:bodyPr>
          <a:lstStyle/>
          <a:p>
            <a:pPr algn="ctr">
              <a:lnSpc>
                <a:spcPts val="4319"/>
              </a:lnSpc>
            </a:pPr>
            <a:r>
              <a:rPr lang="en-US" sz="3599">
                <a:solidFill>
                  <a:srgbClr val="FFFFFF"/>
                </a:solidFill>
                <a:latin typeface="Averta 2"/>
                <a:ea typeface="Averta 2"/>
                <a:cs typeface="Averta 2"/>
                <a:sym typeface="Averta 2"/>
              </a:rPr>
              <a:t>What do we look for in a candidate?</a:t>
            </a:r>
          </a:p>
        </p:txBody>
      </p:sp>
      <p:sp>
        <p:nvSpPr>
          <p:cNvPr id="9" name="TextBox 9"/>
          <p:cNvSpPr txBox="1"/>
          <p:nvPr/>
        </p:nvSpPr>
        <p:spPr>
          <a:xfrm>
            <a:off x="905117" y="1540506"/>
            <a:ext cx="13768860" cy="1099820"/>
          </a:xfrm>
          <a:prstGeom prst="rect">
            <a:avLst/>
          </a:prstGeom>
        </p:spPr>
        <p:txBody>
          <a:bodyPr lIns="0" tIns="0" rIns="0" bIns="0" rtlCol="0" anchor="t">
            <a:spAutoFit/>
          </a:bodyPr>
          <a:lstStyle/>
          <a:p>
            <a:pPr algn="l">
              <a:lnSpc>
                <a:spcPts val="4480"/>
              </a:lnSpc>
            </a:pPr>
            <a:r>
              <a:rPr lang="en-US" sz="3200">
                <a:solidFill>
                  <a:srgbClr val="FFFFFF"/>
                </a:solidFill>
                <a:latin typeface="Averta 3"/>
                <a:ea typeface="Averta 3"/>
                <a:cs typeface="Averta 3"/>
                <a:sym typeface="Averta 3"/>
              </a:rPr>
              <a:t>Rhodes Scholars come from all backgrounds, and we welcome applications from talented young people everywhere.</a:t>
            </a:r>
          </a:p>
        </p:txBody>
      </p:sp>
      <p:sp>
        <p:nvSpPr>
          <p:cNvPr id="10" name="TextBox 10"/>
          <p:cNvSpPr txBox="1"/>
          <p:nvPr/>
        </p:nvSpPr>
        <p:spPr>
          <a:xfrm>
            <a:off x="12414901" y="7388805"/>
            <a:ext cx="4765319" cy="1243965"/>
          </a:xfrm>
          <a:prstGeom prst="rect">
            <a:avLst/>
          </a:prstGeom>
        </p:spPr>
        <p:txBody>
          <a:bodyPr lIns="0" tIns="0" rIns="0" bIns="0" rtlCol="0" anchor="t">
            <a:spAutoFit/>
          </a:bodyPr>
          <a:lstStyle/>
          <a:p>
            <a:pPr algn="l">
              <a:lnSpc>
                <a:spcPts val="3359"/>
              </a:lnSpc>
            </a:pPr>
            <a:r>
              <a:rPr lang="en-US" sz="2400">
                <a:solidFill>
                  <a:srgbClr val="010101"/>
                </a:solidFill>
                <a:latin typeface="Averta 3"/>
                <a:ea typeface="Averta 3"/>
                <a:cs typeface="Averta 3"/>
                <a:sym typeface="Averta 3"/>
              </a:rPr>
              <a:t>The courage and skills required to lead with a wider desire for public good.</a:t>
            </a:r>
          </a:p>
        </p:txBody>
      </p:sp>
      <p:sp>
        <p:nvSpPr>
          <p:cNvPr id="11" name="TextBox 11"/>
          <p:cNvSpPr txBox="1"/>
          <p:nvPr/>
        </p:nvSpPr>
        <p:spPr>
          <a:xfrm>
            <a:off x="13234848" y="2990095"/>
            <a:ext cx="3596565" cy="824865"/>
          </a:xfrm>
          <a:prstGeom prst="rect">
            <a:avLst/>
          </a:prstGeom>
        </p:spPr>
        <p:txBody>
          <a:bodyPr lIns="0" tIns="0" rIns="0" bIns="0" rtlCol="0" anchor="t">
            <a:spAutoFit/>
          </a:bodyPr>
          <a:lstStyle/>
          <a:p>
            <a:pPr algn="l">
              <a:lnSpc>
                <a:spcPts val="3359"/>
              </a:lnSpc>
            </a:pPr>
            <a:r>
              <a:rPr lang="en-US" sz="2400">
                <a:solidFill>
                  <a:srgbClr val="010101"/>
                </a:solidFill>
                <a:latin typeface="Averta 3"/>
                <a:ea typeface="Averta 3"/>
                <a:cs typeface="Averta 3"/>
                <a:sym typeface="Averta 3"/>
              </a:rPr>
              <a:t>Energy to use one's talents to the full</a:t>
            </a:r>
          </a:p>
        </p:txBody>
      </p:sp>
      <p:sp>
        <p:nvSpPr>
          <p:cNvPr id="12" name="TextBox 12"/>
          <p:cNvSpPr txBox="1"/>
          <p:nvPr/>
        </p:nvSpPr>
        <p:spPr>
          <a:xfrm>
            <a:off x="4788399" y="8026251"/>
            <a:ext cx="5056132" cy="1663065"/>
          </a:xfrm>
          <a:prstGeom prst="rect">
            <a:avLst/>
          </a:prstGeom>
        </p:spPr>
        <p:txBody>
          <a:bodyPr lIns="0" tIns="0" rIns="0" bIns="0" rtlCol="0" anchor="t">
            <a:spAutoFit/>
          </a:bodyPr>
          <a:lstStyle/>
          <a:p>
            <a:pPr algn="l">
              <a:lnSpc>
                <a:spcPts val="3359"/>
              </a:lnSpc>
            </a:pPr>
            <a:r>
              <a:rPr lang="en-US" sz="2400">
                <a:solidFill>
                  <a:srgbClr val="000000"/>
                </a:solidFill>
                <a:latin typeface="Averta 3"/>
                <a:ea typeface="Averta 3"/>
                <a:cs typeface="Averta 3"/>
                <a:sym typeface="Averta 3"/>
              </a:rPr>
              <a:t>Truth, courage, devotion to duty, sympathy for and protection of the weak, kindliness, unselfishness and fellowship.</a:t>
            </a:r>
          </a:p>
        </p:txBody>
      </p:sp>
      <p:sp>
        <p:nvSpPr>
          <p:cNvPr id="13" name="TextBox 13"/>
          <p:cNvSpPr txBox="1"/>
          <p:nvPr/>
        </p:nvSpPr>
        <p:spPr>
          <a:xfrm>
            <a:off x="905117" y="508025"/>
            <a:ext cx="12114904" cy="936575"/>
          </a:xfrm>
          <a:prstGeom prst="rect">
            <a:avLst/>
          </a:prstGeom>
        </p:spPr>
        <p:txBody>
          <a:bodyPr lIns="0" tIns="0" rIns="0" bIns="0" rtlCol="0" anchor="t">
            <a:spAutoFit/>
          </a:bodyPr>
          <a:lstStyle/>
          <a:p>
            <a:pPr algn="l">
              <a:lnSpc>
                <a:spcPts val="7700"/>
              </a:lnSpc>
            </a:pPr>
            <a:r>
              <a:rPr lang="en-US" sz="5500">
                <a:solidFill>
                  <a:srgbClr val="D24188"/>
                </a:solidFill>
                <a:latin typeface="Averta 2"/>
                <a:ea typeface="Averta 2"/>
                <a:cs typeface="Averta 2"/>
                <a:sym typeface="Averta 2"/>
              </a:rPr>
              <a:t>Could you be a Rhodes Scholar?</a:t>
            </a:r>
          </a:p>
        </p:txBody>
      </p:sp>
      <p:sp>
        <p:nvSpPr>
          <p:cNvPr id="14" name="TextBox 14"/>
          <p:cNvSpPr txBox="1"/>
          <p:nvPr/>
        </p:nvSpPr>
        <p:spPr>
          <a:xfrm>
            <a:off x="2730628" y="3378715"/>
            <a:ext cx="3401580" cy="824865"/>
          </a:xfrm>
          <a:prstGeom prst="rect">
            <a:avLst/>
          </a:prstGeom>
        </p:spPr>
        <p:txBody>
          <a:bodyPr lIns="0" tIns="0" rIns="0" bIns="0" rtlCol="0" anchor="t">
            <a:spAutoFit/>
          </a:bodyPr>
          <a:lstStyle/>
          <a:p>
            <a:pPr algn="l">
              <a:lnSpc>
                <a:spcPts val="3359"/>
              </a:lnSpc>
            </a:pPr>
            <a:r>
              <a:rPr lang="en-US" sz="2400">
                <a:solidFill>
                  <a:srgbClr val="000000"/>
                </a:solidFill>
                <a:latin typeface="Averta 3"/>
                <a:ea typeface="Averta 3"/>
                <a:cs typeface="Averta 3"/>
                <a:sym typeface="Averta 3"/>
              </a:rPr>
              <a:t>Academic achievement and excellence</a:t>
            </a:r>
          </a:p>
        </p:txBody>
      </p:sp>
      <p:sp>
        <p:nvSpPr>
          <p:cNvPr id="15" name="TextBox 15"/>
          <p:cNvSpPr txBox="1"/>
          <p:nvPr/>
        </p:nvSpPr>
        <p:spPr>
          <a:xfrm>
            <a:off x="13234848" y="3932013"/>
            <a:ext cx="4452339" cy="2082165"/>
          </a:xfrm>
          <a:prstGeom prst="rect">
            <a:avLst/>
          </a:prstGeom>
        </p:spPr>
        <p:txBody>
          <a:bodyPr lIns="0" tIns="0" rIns="0" bIns="0" rtlCol="0" anchor="t">
            <a:spAutoFit/>
          </a:bodyPr>
          <a:lstStyle/>
          <a:p>
            <a:pPr algn="l">
              <a:lnSpc>
                <a:spcPts val="3359"/>
              </a:lnSpc>
            </a:pPr>
            <a:r>
              <a:rPr lang="en-US" sz="2400">
                <a:solidFill>
                  <a:srgbClr val="010101"/>
                </a:solidFill>
                <a:latin typeface="Averta 1"/>
                <a:ea typeface="Averta 1"/>
                <a:cs typeface="Averta 1"/>
                <a:sym typeface="Averta 1"/>
              </a:rPr>
              <a:t>(as demonstrated by mastery in areas such as sports, music, debate, dance, theatre, and artistic pursuits, particularly where teamwork is involved)</a:t>
            </a:r>
          </a:p>
        </p:txBody>
      </p:sp>
      <p:sp>
        <p:nvSpPr>
          <p:cNvPr id="16" name="Freeform 16"/>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9"/>
            <a:stretch>
              <a:fillRect l="-88" r="-88"/>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5A5B4"/>
        </a:solidFill>
        <a:effectLst/>
      </p:bgPr>
    </p:bg>
    <p:spTree>
      <p:nvGrpSpPr>
        <p:cNvPr id="1" name=""/>
        <p:cNvGrpSpPr/>
        <p:nvPr/>
      </p:nvGrpSpPr>
      <p:grpSpPr>
        <a:xfrm>
          <a:off x="0" y="0"/>
          <a:ext cx="0" cy="0"/>
          <a:chOff x="0" y="0"/>
          <a:chExt cx="0" cy="0"/>
        </a:xfrm>
      </p:grpSpPr>
      <p:sp>
        <p:nvSpPr>
          <p:cNvPr id="2" name="Freeform 2"/>
          <p:cNvSpPr/>
          <p:nvPr/>
        </p:nvSpPr>
        <p:spPr>
          <a:xfrm>
            <a:off x="1556399" y="2355580"/>
            <a:ext cx="1615277" cy="2015946"/>
          </a:xfrm>
          <a:custGeom>
            <a:avLst/>
            <a:gdLst/>
            <a:ahLst/>
            <a:cxnLst/>
            <a:rect l="l" t="t" r="r" b="b"/>
            <a:pathLst>
              <a:path w="1615277" h="2015946">
                <a:moveTo>
                  <a:pt x="0" y="0"/>
                </a:moveTo>
                <a:lnTo>
                  <a:pt x="1615277" y="0"/>
                </a:lnTo>
                <a:lnTo>
                  <a:pt x="1615277" y="2015946"/>
                </a:lnTo>
                <a:lnTo>
                  <a:pt x="0" y="20159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031900" y="2250149"/>
            <a:ext cx="1637956" cy="2015946"/>
          </a:xfrm>
          <a:custGeom>
            <a:avLst/>
            <a:gdLst/>
            <a:ahLst/>
            <a:cxnLst/>
            <a:rect l="l" t="t" r="r" b="b"/>
            <a:pathLst>
              <a:path w="1637956" h="2015946">
                <a:moveTo>
                  <a:pt x="0" y="0"/>
                </a:moveTo>
                <a:lnTo>
                  <a:pt x="1637956" y="0"/>
                </a:lnTo>
                <a:lnTo>
                  <a:pt x="1637956" y="2015946"/>
                </a:lnTo>
                <a:lnTo>
                  <a:pt x="0" y="20159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917957" y="2250149"/>
            <a:ext cx="1418493" cy="2015946"/>
          </a:xfrm>
          <a:custGeom>
            <a:avLst/>
            <a:gdLst/>
            <a:ahLst/>
            <a:cxnLst/>
            <a:rect l="l" t="t" r="r" b="b"/>
            <a:pathLst>
              <a:path w="1418493" h="2015946">
                <a:moveTo>
                  <a:pt x="0" y="0"/>
                </a:moveTo>
                <a:lnTo>
                  <a:pt x="1418493" y="0"/>
                </a:lnTo>
                <a:lnTo>
                  <a:pt x="1418493" y="2015946"/>
                </a:lnTo>
                <a:lnTo>
                  <a:pt x="0" y="20159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1735780" y="6167164"/>
            <a:ext cx="2015711" cy="1956079"/>
          </a:xfrm>
          <a:custGeom>
            <a:avLst/>
            <a:gdLst/>
            <a:ahLst/>
            <a:cxnLst/>
            <a:rect l="l" t="t" r="r" b="b"/>
            <a:pathLst>
              <a:path w="2015711" h="1956079">
                <a:moveTo>
                  <a:pt x="0" y="0"/>
                </a:moveTo>
                <a:lnTo>
                  <a:pt x="2015711" y="0"/>
                </a:lnTo>
                <a:lnTo>
                  <a:pt x="2015711" y="1956079"/>
                </a:lnTo>
                <a:lnTo>
                  <a:pt x="0" y="19560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5446941" y="6167164"/>
            <a:ext cx="1559973" cy="1956079"/>
          </a:xfrm>
          <a:custGeom>
            <a:avLst/>
            <a:gdLst/>
            <a:ahLst/>
            <a:cxnLst/>
            <a:rect l="l" t="t" r="r" b="b"/>
            <a:pathLst>
              <a:path w="1559973" h="1956079">
                <a:moveTo>
                  <a:pt x="0" y="0"/>
                </a:moveTo>
                <a:lnTo>
                  <a:pt x="1559973" y="0"/>
                </a:lnTo>
                <a:lnTo>
                  <a:pt x="1559973" y="1956079"/>
                </a:lnTo>
                <a:lnTo>
                  <a:pt x="0" y="19560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541884" y="6259637"/>
            <a:ext cx="1514180" cy="1863606"/>
          </a:xfrm>
          <a:custGeom>
            <a:avLst/>
            <a:gdLst/>
            <a:ahLst/>
            <a:cxnLst/>
            <a:rect l="l" t="t" r="r" b="b"/>
            <a:pathLst>
              <a:path w="1514180" h="1863606">
                <a:moveTo>
                  <a:pt x="0" y="0"/>
                </a:moveTo>
                <a:lnTo>
                  <a:pt x="1514181" y="0"/>
                </a:lnTo>
                <a:lnTo>
                  <a:pt x="1514181" y="1863606"/>
                </a:lnTo>
                <a:lnTo>
                  <a:pt x="0" y="18636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5076702" y="2250149"/>
            <a:ext cx="1862230" cy="2015946"/>
          </a:xfrm>
          <a:custGeom>
            <a:avLst/>
            <a:gdLst/>
            <a:ahLst/>
            <a:cxnLst/>
            <a:rect l="l" t="t" r="r" b="b"/>
            <a:pathLst>
              <a:path w="1862230" h="2015946">
                <a:moveTo>
                  <a:pt x="0" y="0"/>
                </a:moveTo>
                <a:lnTo>
                  <a:pt x="1862230" y="0"/>
                </a:lnTo>
                <a:lnTo>
                  <a:pt x="1862230" y="2015946"/>
                </a:lnTo>
                <a:lnTo>
                  <a:pt x="0" y="20159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4750982" y="6259637"/>
            <a:ext cx="1730825" cy="1863606"/>
          </a:xfrm>
          <a:custGeom>
            <a:avLst/>
            <a:gdLst/>
            <a:ahLst/>
            <a:cxnLst/>
            <a:rect l="l" t="t" r="r" b="b"/>
            <a:pathLst>
              <a:path w="1730825" h="1863606">
                <a:moveTo>
                  <a:pt x="0" y="0"/>
                </a:moveTo>
                <a:lnTo>
                  <a:pt x="1730824" y="0"/>
                </a:lnTo>
                <a:lnTo>
                  <a:pt x="1730824" y="1863606"/>
                </a:lnTo>
                <a:lnTo>
                  <a:pt x="0" y="186360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a:off x="8508360" y="6259637"/>
            <a:ext cx="1302195" cy="1863606"/>
          </a:xfrm>
          <a:custGeom>
            <a:avLst/>
            <a:gdLst/>
            <a:ahLst/>
            <a:cxnLst/>
            <a:rect l="l" t="t" r="r" b="b"/>
            <a:pathLst>
              <a:path w="1302195" h="1863606">
                <a:moveTo>
                  <a:pt x="0" y="0"/>
                </a:moveTo>
                <a:lnTo>
                  <a:pt x="1302195" y="0"/>
                </a:lnTo>
                <a:lnTo>
                  <a:pt x="1302195" y="1863606"/>
                </a:lnTo>
                <a:lnTo>
                  <a:pt x="0" y="186360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11144043" y="2250149"/>
            <a:ext cx="2458471" cy="2015946"/>
          </a:xfrm>
          <a:custGeom>
            <a:avLst/>
            <a:gdLst/>
            <a:ahLst/>
            <a:cxnLst/>
            <a:rect l="l" t="t" r="r" b="b"/>
            <a:pathLst>
              <a:path w="2458471" h="2015946">
                <a:moveTo>
                  <a:pt x="0" y="0"/>
                </a:moveTo>
                <a:lnTo>
                  <a:pt x="2458471" y="0"/>
                </a:lnTo>
                <a:lnTo>
                  <a:pt x="2458471" y="2015946"/>
                </a:lnTo>
                <a:lnTo>
                  <a:pt x="0" y="201594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TextBox 12"/>
          <p:cNvSpPr txBox="1"/>
          <p:nvPr/>
        </p:nvSpPr>
        <p:spPr>
          <a:xfrm>
            <a:off x="815557" y="463755"/>
            <a:ext cx="8343900" cy="1006065"/>
          </a:xfrm>
          <a:prstGeom prst="rect">
            <a:avLst/>
          </a:prstGeom>
        </p:spPr>
        <p:txBody>
          <a:bodyPr lIns="0" tIns="0" rIns="0" bIns="0" rtlCol="0" anchor="t">
            <a:spAutoFit/>
          </a:bodyPr>
          <a:lstStyle/>
          <a:p>
            <a:pPr algn="l">
              <a:lnSpc>
                <a:spcPts val="8113"/>
              </a:lnSpc>
            </a:pPr>
            <a:r>
              <a:rPr lang="en-US" sz="5799">
                <a:solidFill>
                  <a:srgbClr val="EFC3D7"/>
                </a:solidFill>
                <a:latin typeface="Averta 2"/>
                <a:ea typeface="Averta 2"/>
                <a:cs typeface="Averta 2"/>
                <a:sym typeface="Averta 2"/>
              </a:rPr>
              <a:t>What do you need?</a:t>
            </a:r>
          </a:p>
        </p:txBody>
      </p:sp>
      <p:sp>
        <p:nvSpPr>
          <p:cNvPr id="13" name="TextBox 13"/>
          <p:cNvSpPr txBox="1"/>
          <p:nvPr/>
        </p:nvSpPr>
        <p:spPr>
          <a:xfrm>
            <a:off x="15446941" y="8494304"/>
            <a:ext cx="1527560"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Academic Statement</a:t>
            </a:r>
          </a:p>
        </p:txBody>
      </p:sp>
      <p:sp>
        <p:nvSpPr>
          <p:cNvPr id="14" name="TextBox 14"/>
          <p:cNvSpPr txBox="1"/>
          <p:nvPr/>
        </p:nvSpPr>
        <p:spPr>
          <a:xfrm>
            <a:off x="8014148" y="8494304"/>
            <a:ext cx="2290618"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Head and Shoulders Photo</a:t>
            </a:r>
          </a:p>
        </p:txBody>
      </p:sp>
      <p:sp>
        <p:nvSpPr>
          <p:cNvPr id="15" name="TextBox 15"/>
          <p:cNvSpPr txBox="1"/>
          <p:nvPr/>
        </p:nvSpPr>
        <p:spPr>
          <a:xfrm>
            <a:off x="4390529" y="8494304"/>
            <a:ext cx="2488765" cy="1048550"/>
          </a:xfrm>
          <a:prstGeom prst="rect">
            <a:avLst/>
          </a:prstGeom>
        </p:spPr>
        <p:txBody>
          <a:bodyPr lIns="0" tIns="0" rIns="0" bIns="0" rtlCol="0" anchor="t">
            <a:spAutoFit/>
          </a:bodyPr>
          <a:lstStyle/>
          <a:p>
            <a:pPr algn="ctr">
              <a:lnSpc>
                <a:spcPts val="2798"/>
              </a:lnSpc>
            </a:pPr>
            <a:r>
              <a:rPr lang="en-US" sz="2400">
                <a:solidFill>
                  <a:srgbClr val="000000"/>
                </a:solidFill>
                <a:latin typeface="Averta 2"/>
                <a:ea typeface="Averta 2"/>
                <a:cs typeface="Averta 2"/>
                <a:sym typeface="Averta 2"/>
              </a:rPr>
              <a:t>Evidence of </a:t>
            </a:r>
          </a:p>
          <a:p>
            <a:pPr algn="ctr">
              <a:lnSpc>
                <a:spcPts val="2799"/>
              </a:lnSpc>
            </a:pPr>
            <a:r>
              <a:rPr lang="en-US" sz="2400">
                <a:solidFill>
                  <a:srgbClr val="000000"/>
                </a:solidFill>
                <a:latin typeface="Averta 2"/>
                <a:ea typeface="Averta 2"/>
                <a:cs typeface="Averta 2"/>
                <a:sym typeface="Averta 2"/>
              </a:rPr>
              <a:t>English Language Proficiency</a:t>
            </a:r>
          </a:p>
        </p:txBody>
      </p:sp>
      <p:sp>
        <p:nvSpPr>
          <p:cNvPr id="16" name="TextBox 16"/>
          <p:cNvSpPr txBox="1"/>
          <p:nvPr/>
        </p:nvSpPr>
        <p:spPr>
          <a:xfrm>
            <a:off x="1494449" y="8494304"/>
            <a:ext cx="1739177"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CV/Resume</a:t>
            </a:r>
          </a:p>
        </p:txBody>
      </p:sp>
      <p:sp>
        <p:nvSpPr>
          <p:cNvPr id="17" name="TextBox 17"/>
          <p:cNvSpPr txBox="1"/>
          <p:nvPr/>
        </p:nvSpPr>
        <p:spPr>
          <a:xfrm>
            <a:off x="15257787" y="4604131"/>
            <a:ext cx="150005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Personal Statement</a:t>
            </a:r>
          </a:p>
        </p:txBody>
      </p:sp>
      <p:sp>
        <p:nvSpPr>
          <p:cNvPr id="18" name="TextBox 18"/>
          <p:cNvSpPr txBox="1"/>
          <p:nvPr/>
        </p:nvSpPr>
        <p:spPr>
          <a:xfrm>
            <a:off x="7970097" y="4604131"/>
            <a:ext cx="1516008"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Transcript</a:t>
            </a:r>
          </a:p>
        </p:txBody>
      </p:sp>
      <p:sp>
        <p:nvSpPr>
          <p:cNvPr id="19" name="TextBox 19"/>
          <p:cNvSpPr txBox="1"/>
          <p:nvPr/>
        </p:nvSpPr>
        <p:spPr>
          <a:xfrm>
            <a:off x="4987748" y="4572188"/>
            <a:ext cx="1278910"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Passport</a:t>
            </a:r>
          </a:p>
        </p:txBody>
      </p:sp>
      <p:sp>
        <p:nvSpPr>
          <p:cNvPr id="20" name="TextBox 20"/>
          <p:cNvSpPr txBox="1"/>
          <p:nvPr/>
        </p:nvSpPr>
        <p:spPr>
          <a:xfrm>
            <a:off x="1541884" y="4572188"/>
            <a:ext cx="1522808"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Birth Certificate</a:t>
            </a:r>
          </a:p>
        </p:txBody>
      </p:sp>
      <p:sp>
        <p:nvSpPr>
          <p:cNvPr id="21" name="TextBox 21"/>
          <p:cNvSpPr txBox="1"/>
          <p:nvPr/>
        </p:nvSpPr>
        <p:spPr>
          <a:xfrm>
            <a:off x="11543504" y="4609275"/>
            <a:ext cx="165954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Evidence of Residence</a:t>
            </a:r>
          </a:p>
        </p:txBody>
      </p:sp>
      <p:sp>
        <p:nvSpPr>
          <p:cNvPr id="22" name="TextBox 22"/>
          <p:cNvSpPr txBox="1"/>
          <p:nvPr/>
        </p:nvSpPr>
        <p:spPr>
          <a:xfrm>
            <a:off x="11665705" y="8494304"/>
            <a:ext cx="1415147"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Reference Letters</a:t>
            </a:r>
          </a:p>
        </p:txBody>
      </p:sp>
      <p:sp>
        <p:nvSpPr>
          <p:cNvPr id="23" name="Freeform 23"/>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2"/>
            <a:stretch>
              <a:fillRect l="-88" r="-88"/>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36EAB"/>
        </a:solidFill>
        <a:effectLst/>
      </p:bgPr>
    </p:bg>
    <p:spTree>
      <p:nvGrpSpPr>
        <p:cNvPr id="1" name=""/>
        <p:cNvGrpSpPr/>
        <p:nvPr/>
      </p:nvGrpSpPr>
      <p:grpSpPr>
        <a:xfrm>
          <a:off x="0" y="0"/>
          <a:ext cx="0" cy="0"/>
          <a:chOff x="0" y="0"/>
          <a:chExt cx="0" cy="0"/>
        </a:xfrm>
      </p:grpSpPr>
      <p:sp>
        <p:nvSpPr>
          <p:cNvPr id="2" name="Freeform 2"/>
          <p:cNvSpPr/>
          <p:nvPr/>
        </p:nvSpPr>
        <p:spPr>
          <a:xfrm>
            <a:off x="9271060"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171729"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72398"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405738"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4501763" y="540324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8601094" y="540324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r:embed="rId12"/>
                </a:ext>
              </a:extLst>
            </a:blip>
            <a:stretch>
              <a:fillRect/>
            </a:stretch>
          </a:blipFill>
        </p:spPr>
      </p:sp>
      <p:sp>
        <p:nvSpPr>
          <p:cNvPr id="8" name="Freeform 8"/>
          <p:cNvSpPr/>
          <p:nvPr/>
        </p:nvSpPr>
        <p:spPr>
          <a:xfrm>
            <a:off x="12700763" y="540324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r:embed="rId12"/>
                </a:ext>
              </a:extLst>
            </a:blip>
            <a:stretch>
              <a:fillRect/>
            </a:stretch>
          </a:blipFill>
        </p:spPr>
      </p:sp>
      <p:sp>
        <p:nvSpPr>
          <p:cNvPr id="9" name="TextBox 9"/>
          <p:cNvSpPr txBox="1"/>
          <p:nvPr/>
        </p:nvSpPr>
        <p:spPr>
          <a:xfrm>
            <a:off x="1535222" y="3973518"/>
            <a:ext cx="2966541" cy="16027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Applications Opening and Closing</a:t>
            </a:r>
          </a:p>
        </p:txBody>
      </p:sp>
      <p:sp>
        <p:nvSpPr>
          <p:cNvPr id="10" name="TextBox 10"/>
          <p:cNvSpPr txBox="1"/>
          <p:nvPr/>
        </p:nvSpPr>
        <p:spPr>
          <a:xfrm>
            <a:off x="1778879" y="7079397"/>
            <a:ext cx="2479228" cy="1380998"/>
          </a:xfrm>
          <a:prstGeom prst="rect">
            <a:avLst/>
          </a:prstGeom>
        </p:spPr>
        <p:txBody>
          <a:bodyPr lIns="0" tIns="0" rIns="0" bIns="0" rtlCol="0" anchor="t">
            <a:spAutoFit/>
          </a:bodyPr>
          <a:lstStyle/>
          <a:p>
            <a:pPr algn="ctr">
              <a:lnSpc>
                <a:spcPts val="3624"/>
              </a:lnSpc>
            </a:pPr>
            <a:r>
              <a:rPr lang="en-US" sz="3020">
                <a:solidFill>
                  <a:srgbClr val="FFFFFF"/>
                </a:solidFill>
                <a:latin typeface="Averta 3"/>
                <a:ea typeface="Averta 3"/>
                <a:cs typeface="Averta 3"/>
                <a:sym typeface="Averta 3"/>
              </a:rPr>
              <a:t>June to Aug/Sep/Oct 2025*</a:t>
            </a:r>
          </a:p>
        </p:txBody>
      </p:sp>
      <p:sp>
        <p:nvSpPr>
          <p:cNvPr id="11" name="TextBox 11"/>
          <p:cNvSpPr txBox="1"/>
          <p:nvPr/>
        </p:nvSpPr>
        <p:spPr>
          <a:xfrm>
            <a:off x="5621090" y="3918198"/>
            <a:ext cx="2966541" cy="16027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Rhodes Interview and Selection</a:t>
            </a:r>
          </a:p>
        </p:txBody>
      </p:sp>
      <p:sp>
        <p:nvSpPr>
          <p:cNvPr id="12" name="TextBox 12"/>
          <p:cNvSpPr txBox="1"/>
          <p:nvPr/>
        </p:nvSpPr>
        <p:spPr>
          <a:xfrm>
            <a:off x="9711358" y="4187502"/>
            <a:ext cx="2966541" cy="10693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Oxford Application</a:t>
            </a:r>
          </a:p>
        </p:txBody>
      </p:sp>
      <p:sp>
        <p:nvSpPr>
          <p:cNvPr id="13" name="TextBox 13"/>
          <p:cNvSpPr txBox="1"/>
          <p:nvPr/>
        </p:nvSpPr>
        <p:spPr>
          <a:xfrm>
            <a:off x="14085830" y="4187502"/>
            <a:ext cx="2532004" cy="10693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Arrive in Oxford!</a:t>
            </a:r>
          </a:p>
        </p:txBody>
      </p:sp>
      <p:sp>
        <p:nvSpPr>
          <p:cNvPr id="14" name="TextBox 14"/>
          <p:cNvSpPr txBox="1"/>
          <p:nvPr/>
        </p:nvSpPr>
        <p:spPr>
          <a:xfrm>
            <a:off x="5634553" y="7079475"/>
            <a:ext cx="2966541" cy="923798"/>
          </a:xfrm>
          <a:prstGeom prst="rect">
            <a:avLst/>
          </a:prstGeom>
        </p:spPr>
        <p:txBody>
          <a:bodyPr lIns="0" tIns="0" rIns="0" bIns="0" rtlCol="0" anchor="t">
            <a:spAutoFit/>
          </a:bodyPr>
          <a:lstStyle/>
          <a:p>
            <a:pPr algn="ctr">
              <a:lnSpc>
                <a:spcPts val="3624"/>
              </a:lnSpc>
            </a:pPr>
            <a:r>
              <a:rPr lang="en-US" sz="3020">
                <a:solidFill>
                  <a:srgbClr val="FFFFFF"/>
                </a:solidFill>
                <a:latin typeface="Averta 3"/>
                <a:ea typeface="Averta 3"/>
                <a:cs typeface="Averta 3"/>
                <a:sym typeface="Averta 3"/>
              </a:rPr>
              <a:t>October to December 2025</a:t>
            </a:r>
          </a:p>
        </p:txBody>
      </p:sp>
      <p:sp>
        <p:nvSpPr>
          <p:cNvPr id="15" name="TextBox 15"/>
          <p:cNvSpPr txBox="1"/>
          <p:nvPr/>
        </p:nvSpPr>
        <p:spPr>
          <a:xfrm>
            <a:off x="9711358" y="7079475"/>
            <a:ext cx="2966541" cy="923798"/>
          </a:xfrm>
          <a:prstGeom prst="rect">
            <a:avLst/>
          </a:prstGeom>
        </p:spPr>
        <p:txBody>
          <a:bodyPr lIns="0" tIns="0" rIns="0" bIns="0" rtlCol="0" anchor="t">
            <a:spAutoFit/>
          </a:bodyPr>
          <a:lstStyle/>
          <a:p>
            <a:pPr algn="ctr">
              <a:lnSpc>
                <a:spcPts val="3624"/>
              </a:lnSpc>
            </a:pPr>
            <a:r>
              <a:rPr lang="en-US" sz="3020">
                <a:solidFill>
                  <a:srgbClr val="FFFFFF"/>
                </a:solidFill>
                <a:latin typeface="Averta 3"/>
                <a:ea typeface="Averta 3"/>
                <a:cs typeface="Averta 3"/>
                <a:sym typeface="Averta 3"/>
              </a:rPr>
              <a:t>December 2025 to March 2026</a:t>
            </a:r>
          </a:p>
        </p:txBody>
      </p:sp>
      <p:sp>
        <p:nvSpPr>
          <p:cNvPr id="16" name="TextBox 16"/>
          <p:cNvSpPr txBox="1"/>
          <p:nvPr/>
        </p:nvSpPr>
        <p:spPr>
          <a:xfrm>
            <a:off x="14320408" y="7079475"/>
            <a:ext cx="2062849" cy="923798"/>
          </a:xfrm>
          <a:prstGeom prst="rect">
            <a:avLst/>
          </a:prstGeom>
        </p:spPr>
        <p:txBody>
          <a:bodyPr lIns="0" tIns="0" rIns="0" bIns="0" rtlCol="0" anchor="t">
            <a:spAutoFit/>
          </a:bodyPr>
          <a:lstStyle/>
          <a:p>
            <a:pPr algn="ctr">
              <a:lnSpc>
                <a:spcPts val="3624"/>
              </a:lnSpc>
            </a:pPr>
            <a:r>
              <a:rPr lang="en-US" sz="3020">
                <a:solidFill>
                  <a:srgbClr val="FFFFFF"/>
                </a:solidFill>
                <a:latin typeface="Averta 3"/>
                <a:ea typeface="Averta 3"/>
                <a:cs typeface="Averta 3"/>
                <a:sym typeface="Averta 3"/>
              </a:rPr>
              <a:t>September 2026</a:t>
            </a:r>
          </a:p>
        </p:txBody>
      </p:sp>
      <p:sp>
        <p:nvSpPr>
          <p:cNvPr id="17" name="TextBox 17"/>
          <p:cNvSpPr txBox="1"/>
          <p:nvPr/>
        </p:nvSpPr>
        <p:spPr>
          <a:xfrm>
            <a:off x="990600" y="600075"/>
            <a:ext cx="9445750" cy="1006065"/>
          </a:xfrm>
          <a:prstGeom prst="rect">
            <a:avLst/>
          </a:prstGeom>
        </p:spPr>
        <p:txBody>
          <a:bodyPr lIns="0" tIns="0" rIns="0" bIns="0" rtlCol="0" anchor="t">
            <a:spAutoFit/>
          </a:bodyPr>
          <a:lstStyle/>
          <a:p>
            <a:pPr algn="l">
              <a:lnSpc>
                <a:spcPts val="8113"/>
              </a:lnSpc>
            </a:pPr>
            <a:r>
              <a:rPr lang="en-US" sz="5799">
                <a:solidFill>
                  <a:srgbClr val="FFFFFF"/>
                </a:solidFill>
                <a:latin typeface="Averta 2"/>
                <a:ea typeface="Averta 2"/>
                <a:cs typeface="Averta 2"/>
                <a:sym typeface="Averta 2"/>
              </a:rPr>
              <a:t>The Application Process</a:t>
            </a:r>
          </a:p>
        </p:txBody>
      </p:sp>
      <p:sp>
        <p:nvSpPr>
          <p:cNvPr id="18" name="TextBox 18"/>
          <p:cNvSpPr txBox="1"/>
          <p:nvPr/>
        </p:nvSpPr>
        <p:spPr>
          <a:xfrm>
            <a:off x="2364959" y="9384462"/>
            <a:ext cx="13812203" cy="371138"/>
          </a:xfrm>
          <a:prstGeom prst="rect">
            <a:avLst/>
          </a:prstGeom>
        </p:spPr>
        <p:txBody>
          <a:bodyPr lIns="0" tIns="0" rIns="0" bIns="0" rtlCol="0" anchor="t">
            <a:spAutoFit/>
          </a:bodyPr>
          <a:lstStyle/>
          <a:p>
            <a:pPr algn="ctr">
              <a:lnSpc>
                <a:spcPts val="2642"/>
              </a:lnSpc>
            </a:pPr>
            <a:r>
              <a:rPr lang="en-US" sz="3200">
                <a:solidFill>
                  <a:srgbClr val="FFFFFF"/>
                </a:solidFill>
                <a:latin typeface="Averta 1"/>
                <a:ea typeface="Averta 1"/>
                <a:cs typeface="Averta 1"/>
                <a:sym typeface="Averta 1"/>
              </a:rPr>
              <a:t>*Note: exact dates vary between constituencies</a:t>
            </a:r>
          </a:p>
        </p:txBody>
      </p:sp>
      <p:sp>
        <p:nvSpPr>
          <p:cNvPr id="19" name="Freeform 19"/>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3"/>
            <a:stretch>
              <a:fillRect l="-88" r="-88"/>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24188"/>
        </a:solidFill>
        <a:effectLst/>
      </p:bgPr>
    </p:bg>
    <p:spTree>
      <p:nvGrpSpPr>
        <p:cNvPr id="1" name=""/>
        <p:cNvGrpSpPr/>
        <p:nvPr/>
      </p:nvGrpSpPr>
      <p:grpSpPr>
        <a:xfrm>
          <a:off x="0" y="0"/>
          <a:ext cx="0" cy="0"/>
          <a:chOff x="0" y="0"/>
          <a:chExt cx="0" cy="0"/>
        </a:xfrm>
      </p:grpSpPr>
      <p:sp>
        <p:nvSpPr>
          <p:cNvPr id="2" name="Freeform 2"/>
          <p:cNvSpPr/>
          <p:nvPr/>
        </p:nvSpPr>
        <p:spPr>
          <a:xfrm>
            <a:off x="12414888" y="1891005"/>
            <a:ext cx="6913510" cy="8789307"/>
          </a:xfrm>
          <a:custGeom>
            <a:avLst/>
            <a:gdLst/>
            <a:ahLst/>
            <a:cxnLst/>
            <a:rect l="l" t="t" r="r" b="b"/>
            <a:pathLst>
              <a:path w="6913510" h="8789307">
                <a:moveTo>
                  <a:pt x="0" y="0"/>
                </a:moveTo>
                <a:lnTo>
                  <a:pt x="6913510" y="0"/>
                </a:lnTo>
                <a:lnTo>
                  <a:pt x="6913510" y="8789308"/>
                </a:lnTo>
                <a:lnTo>
                  <a:pt x="0" y="8789308"/>
                </a:lnTo>
                <a:lnTo>
                  <a:pt x="0" y="0"/>
                </a:lnTo>
                <a:close/>
              </a:path>
            </a:pathLst>
          </a:custGeom>
          <a:blipFill>
            <a:blip r:embed="rId2"/>
            <a:stretch>
              <a:fillRect l="-832" r="-833"/>
            </a:stretch>
          </a:blipFill>
        </p:spPr>
      </p:sp>
      <p:sp>
        <p:nvSpPr>
          <p:cNvPr id="3" name="Freeform 3"/>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a:stretch>
              <a:fillRect l="-88" r="-88"/>
            </a:stretch>
          </a:blipFill>
        </p:spPr>
      </p:sp>
      <p:grpSp>
        <p:nvGrpSpPr>
          <p:cNvPr id="4" name="Group 4"/>
          <p:cNvGrpSpPr/>
          <p:nvPr/>
        </p:nvGrpSpPr>
        <p:grpSpPr>
          <a:xfrm>
            <a:off x="885825" y="2280622"/>
            <a:ext cx="8793837" cy="1765087"/>
            <a:chOff x="0" y="-9525"/>
            <a:chExt cx="11725116" cy="2353449"/>
          </a:xfrm>
        </p:grpSpPr>
        <p:sp>
          <p:nvSpPr>
            <p:cNvPr id="6" name="TextBox 6"/>
            <p:cNvSpPr txBox="1"/>
            <p:nvPr/>
          </p:nvSpPr>
          <p:spPr>
            <a:xfrm>
              <a:off x="0" y="-9525"/>
              <a:ext cx="9096092" cy="1228725"/>
            </a:xfrm>
            <a:prstGeom prst="rect">
              <a:avLst/>
            </a:prstGeom>
          </p:spPr>
          <p:txBody>
            <a:bodyPr lIns="0" tIns="0" rIns="0" bIns="0" rtlCol="0" anchor="t">
              <a:spAutoFit/>
            </a:bodyPr>
            <a:lstStyle/>
            <a:p>
              <a:pPr algn="l">
                <a:lnSpc>
                  <a:spcPts val="3600"/>
                </a:lnSpc>
              </a:pPr>
              <a:r>
                <a:rPr lang="en-US" sz="3000" dirty="0">
                  <a:solidFill>
                    <a:srgbClr val="FFFFFF"/>
                  </a:solidFill>
                  <a:latin typeface="Averta 3"/>
                  <a:ea typeface="Averta 3"/>
                  <a:cs typeface="Averta 3"/>
                  <a:sym typeface="Averta 3"/>
                </a:rPr>
                <a:t>Find out more about the Scholarship and apply by visiting our website:</a:t>
              </a:r>
            </a:p>
          </p:txBody>
        </p:sp>
        <p:sp>
          <p:nvSpPr>
            <p:cNvPr id="7" name="TextBox 7"/>
            <p:cNvSpPr txBox="1"/>
            <p:nvPr/>
          </p:nvSpPr>
          <p:spPr>
            <a:xfrm>
              <a:off x="0" y="1396500"/>
              <a:ext cx="11725116" cy="947424"/>
            </a:xfrm>
            <a:prstGeom prst="rect">
              <a:avLst/>
            </a:prstGeom>
          </p:spPr>
          <p:txBody>
            <a:bodyPr wrap="square" lIns="0" tIns="0" rIns="0" bIns="0" rtlCol="0" anchor="t">
              <a:spAutoFit/>
            </a:bodyPr>
            <a:lstStyle/>
            <a:p>
              <a:pPr marL="0" lvl="0" indent="0" algn="l">
                <a:lnSpc>
                  <a:spcPts val="6015"/>
                </a:lnSpc>
                <a:spcBef>
                  <a:spcPct val="0"/>
                </a:spcBef>
              </a:pPr>
              <a:r>
                <a:rPr lang="en-US" sz="4300" b="1" u="none" strike="noStrike" dirty="0">
                  <a:solidFill>
                    <a:srgbClr val="FDDCA1"/>
                  </a:solidFill>
                  <a:latin typeface="Averta 2"/>
                  <a:ea typeface="Averta 2"/>
                  <a:cs typeface="Averta 2"/>
                  <a:sym typeface="Averta 2"/>
                </a:rPr>
                <a:t>www.rhodeshouse.ox.ac.uk/apply</a:t>
              </a:r>
            </a:p>
          </p:txBody>
        </p:sp>
      </p:grpSp>
      <p:grpSp>
        <p:nvGrpSpPr>
          <p:cNvPr id="8" name="Group 8"/>
          <p:cNvGrpSpPr/>
          <p:nvPr/>
        </p:nvGrpSpPr>
        <p:grpSpPr>
          <a:xfrm>
            <a:off x="885825" y="4828072"/>
            <a:ext cx="7969148" cy="1903711"/>
            <a:chOff x="0" y="-95250"/>
            <a:chExt cx="10625532" cy="2538281"/>
          </a:xfrm>
        </p:grpSpPr>
        <p:sp>
          <p:nvSpPr>
            <p:cNvPr id="10" name="TextBox 10"/>
            <p:cNvSpPr txBox="1"/>
            <p:nvPr/>
          </p:nvSpPr>
          <p:spPr>
            <a:xfrm>
              <a:off x="0" y="1159908"/>
              <a:ext cx="10207957" cy="1283123"/>
            </a:xfrm>
            <a:prstGeom prst="rect">
              <a:avLst/>
            </a:prstGeom>
          </p:spPr>
          <p:txBody>
            <a:bodyPr lIns="0" tIns="0" rIns="0" bIns="0" rtlCol="0" anchor="t">
              <a:spAutoFit/>
            </a:bodyPr>
            <a:lstStyle/>
            <a:p>
              <a:pPr algn="l">
                <a:lnSpc>
                  <a:spcPts val="3919"/>
                </a:lnSpc>
              </a:pPr>
              <a:r>
                <a:rPr lang="en-US" sz="2799">
                  <a:solidFill>
                    <a:srgbClr val="FFFFFF"/>
                  </a:solidFill>
                  <a:latin typeface="Averta 1"/>
                  <a:ea typeface="Averta 1"/>
                  <a:cs typeface="Averta 1"/>
                  <a:sym typeface="Averta 1"/>
                </a:rPr>
                <a:t>Our social media channels are a great place to learn more about the Scholarship.</a:t>
              </a:r>
            </a:p>
          </p:txBody>
        </p:sp>
        <p:sp>
          <p:nvSpPr>
            <p:cNvPr id="11" name="TextBox 11"/>
            <p:cNvSpPr txBox="1"/>
            <p:nvPr/>
          </p:nvSpPr>
          <p:spPr>
            <a:xfrm>
              <a:off x="0" y="-95250"/>
              <a:ext cx="10625532" cy="1085971"/>
            </a:xfrm>
            <a:prstGeom prst="rect">
              <a:avLst/>
            </a:prstGeom>
          </p:spPr>
          <p:txBody>
            <a:bodyPr lIns="0" tIns="0" rIns="0" bIns="0" rtlCol="0" anchor="t">
              <a:spAutoFit/>
            </a:bodyPr>
            <a:lstStyle/>
            <a:p>
              <a:pPr algn="l">
                <a:lnSpc>
                  <a:spcPts val="6854"/>
                </a:lnSpc>
              </a:pPr>
              <a:r>
                <a:rPr lang="en-US" sz="4900">
                  <a:solidFill>
                    <a:srgbClr val="FDDCA1"/>
                  </a:solidFill>
                  <a:latin typeface="Averta 3"/>
                  <a:ea typeface="Averta 3"/>
                  <a:cs typeface="Averta 3"/>
                  <a:sym typeface="Averta 3"/>
                </a:rPr>
                <a:t>Follow us on social media!</a:t>
              </a:r>
            </a:p>
          </p:txBody>
        </p:sp>
      </p:grpSp>
      <p:sp>
        <p:nvSpPr>
          <p:cNvPr id="12" name="TextBox 12"/>
          <p:cNvSpPr txBox="1"/>
          <p:nvPr/>
        </p:nvSpPr>
        <p:spPr>
          <a:xfrm>
            <a:off x="885825" y="609856"/>
            <a:ext cx="12144375" cy="1020065"/>
          </a:xfrm>
          <a:prstGeom prst="rect">
            <a:avLst/>
          </a:prstGeom>
        </p:spPr>
        <p:txBody>
          <a:bodyPr wrap="square" lIns="0" tIns="0" rIns="0" bIns="0" rtlCol="0" anchor="t">
            <a:spAutoFit/>
          </a:bodyPr>
          <a:lstStyle/>
          <a:p>
            <a:pPr algn="l">
              <a:lnSpc>
                <a:spcPts val="8392"/>
              </a:lnSpc>
            </a:pPr>
            <a:r>
              <a:rPr lang="en-US" sz="5999" dirty="0">
                <a:solidFill>
                  <a:srgbClr val="FDDCA1"/>
                </a:solidFill>
                <a:latin typeface="Averta 2"/>
                <a:ea typeface="Averta 2"/>
                <a:cs typeface="Averta 2"/>
                <a:sym typeface="Averta 2"/>
              </a:rPr>
              <a:t>Check your eligibility and apply!</a:t>
            </a:r>
          </a:p>
        </p:txBody>
      </p:sp>
      <p:grpSp>
        <p:nvGrpSpPr>
          <p:cNvPr id="13" name="Group 13"/>
          <p:cNvGrpSpPr/>
          <p:nvPr/>
        </p:nvGrpSpPr>
        <p:grpSpPr>
          <a:xfrm>
            <a:off x="885266" y="7437100"/>
            <a:ext cx="8378874" cy="2169504"/>
            <a:chOff x="0" y="-66675"/>
            <a:chExt cx="11171833" cy="2892671"/>
          </a:xfrm>
        </p:grpSpPr>
        <p:sp>
          <p:nvSpPr>
            <p:cNvPr id="15" name="TextBox 15"/>
            <p:cNvSpPr txBox="1"/>
            <p:nvPr/>
          </p:nvSpPr>
          <p:spPr>
            <a:xfrm>
              <a:off x="0" y="882473"/>
              <a:ext cx="10830501" cy="1943523"/>
            </a:xfrm>
            <a:prstGeom prst="rect">
              <a:avLst/>
            </a:prstGeom>
          </p:spPr>
          <p:txBody>
            <a:bodyPr lIns="0" tIns="0" rIns="0" bIns="0" rtlCol="0" anchor="t">
              <a:spAutoFit/>
            </a:bodyPr>
            <a:lstStyle/>
            <a:p>
              <a:pPr algn="l">
                <a:lnSpc>
                  <a:spcPts val="3919"/>
                </a:lnSpc>
              </a:pPr>
              <a:r>
                <a:rPr lang="en-US" sz="2799">
                  <a:solidFill>
                    <a:srgbClr val="FFFFFF"/>
                  </a:solidFill>
                  <a:latin typeface="Averta 1"/>
                  <a:ea typeface="Averta 1"/>
                  <a:cs typeface="Averta 1"/>
                  <a:sym typeface="Averta 1"/>
                </a:rPr>
                <a:t>To keep track of key application dates, access useful resources, and learn more about the experiences of current Rhodes Scholars.</a:t>
              </a:r>
            </a:p>
          </p:txBody>
        </p:sp>
        <p:sp>
          <p:nvSpPr>
            <p:cNvPr id="16" name="TextBox 16"/>
            <p:cNvSpPr txBox="1"/>
            <p:nvPr/>
          </p:nvSpPr>
          <p:spPr>
            <a:xfrm>
              <a:off x="0" y="-66675"/>
              <a:ext cx="11171833" cy="752298"/>
            </a:xfrm>
            <a:prstGeom prst="rect">
              <a:avLst/>
            </a:prstGeom>
          </p:spPr>
          <p:txBody>
            <a:bodyPr lIns="0" tIns="0" rIns="0" bIns="0" rtlCol="0" anchor="t">
              <a:spAutoFit/>
            </a:bodyPr>
            <a:lstStyle/>
            <a:p>
              <a:pPr algn="l">
                <a:lnSpc>
                  <a:spcPts val="4756"/>
                </a:lnSpc>
              </a:pPr>
              <a:r>
                <a:rPr lang="en-US" sz="3400">
                  <a:solidFill>
                    <a:srgbClr val="FDDCA1"/>
                  </a:solidFill>
                  <a:latin typeface="Averta 3"/>
                  <a:ea typeface="Averta 3"/>
                  <a:cs typeface="Averta 3"/>
                  <a:sym typeface="Averta 3"/>
                </a:rPr>
                <a:t>Join our broadcast channel on Instagram</a:t>
              </a:r>
            </a:p>
          </p:txBody>
        </p:sp>
      </p:grpSp>
      <p:sp>
        <p:nvSpPr>
          <p:cNvPr id="18" name="Freeform 5">
            <a:extLst>
              <a:ext uri="{FF2B5EF4-FFF2-40B4-BE49-F238E27FC236}">
                <a16:creationId xmlns:a16="http://schemas.microsoft.com/office/drawing/2014/main" id="{E048ABA4-64AB-4D92-87A1-8E87C7154F0F}"/>
              </a:ext>
            </a:extLst>
          </p:cNvPr>
          <p:cNvSpPr/>
          <p:nvPr/>
        </p:nvSpPr>
        <p:spPr>
          <a:xfrm>
            <a:off x="9998653" y="2287766"/>
            <a:ext cx="2097244" cy="2125969"/>
          </a:xfrm>
          <a:custGeom>
            <a:avLst/>
            <a:gdLst/>
            <a:ahLst/>
            <a:cxnLst/>
            <a:rect l="l" t="t" r="r" b="b"/>
            <a:pathLst>
              <a:path w="2796326" h="2834625">
                <a:moveTo>
                  <a:pt x="0" y="0"/>
                </a:moveTo>
                <a:lnTo>
                  <a:pt x="2796326" y="0"/>
                </a:lnTo>
                <a:lnTo>
                  <a:pt x="2796326" y="2834625"/>
                </a:lnTo>
                <a:lnTo>
                  <a:pt x="0" y="2834625"/>
                </a:lnTo>
                <a:lnTo>
                  <a:pt x="0" y="0"/>
                </a:lnTo>
                <a:close/>
              </a:path>
            </a:pathLst>
          </a:custGeom>
          <a:blipFill>
            <a:blip r:embed="rId4"/>
            <a:stretch>
              <a:fillRect r="-1369"/>
            </a:stretch>
          </a:blipFill>
        </p:spPr>
      </p:sp>
      <p:sp>
        <p:nvSpPr>
          <p:cNvPr id="19" name="Freeform 9">
            <a:extLst>
              <a:ext uri="{FF2B5EF4-FFF2-40B4-BE49-F238E27FC236}">
                <a16:creationId xmlns:a16="http://schemas.microsoft.com/office/drawing/2014/main" id="{7D96D811-6BD2-4C54-A11A-9EB9218D6535}"/>
              </a:ext>
            </a:extLst>
          </p:cNvPr>
          <p:cNvSpPr/>
          <p:nvPr/>
        </p:nvSpPr>
        <p:spPr>
          <a:xfrm>
            <a:off x="9999211" y="4900754"/>
            <a:ext cx="2097244" cy="2097245"/>
          </a:xfrm>
          <a:custGeom>
            <a:avLst/>
            <a:gdLst/>
            <a:ahLst/>
            <a:cxnLst/>
            <a:rect l="l" t="t" r="r" b="b"/>
            <a:pathLst>
              <a:path w="2796326" h="2796326">
                <a:moveTo>
                  <a:pt x="0" y="0"/>
                </a:moveTo>
                <a:lnTo>
                  <a:pt x="2796327" y="0"/>
                </a:lnTo>
                <a:lnTo>
                  <a:pt x="2796327" y="2796326"/>
                </a:lnTo>
                <a:lnTo>
                  <a:pt x="0" y="2796326"/>
                </a:lnTo>
                <a:lnTo>
                  <a:pt x="0" y="0"/>
                </a:lnTo>
                <a:close/>
              </a:path>
            </a:pathLst>
          </a:custGeom>
          <a:blipFill>
            <a:blip r:embed="rId5"/>
            <a:stretch>
              <a:fillRect/>
            </a:stretch>
          </a:blipFill>
        </p:spPr>
      </p:sp>
      <p:sp>
        <p:nvSpPr>
          <p:cNvPr id="20" name="Freeform 14">
            <a:extLst>
              <a:ext uri="{FF2B5EF4-FFF2-40B4-BE49-F238E27FC236}">
                <a16:creationId xmlns:a16="http://schemas.microsoft.com/office/drawing/2014/main" id="{EAB7DCEF-71A1-4891-9D78-5ED28147DE97}"/>
              </a:ext>
            </a:extLst>
          </p:cNvPr>
          <p:cNvSpPr/>
          <p:nvPr/>
        </p:nvSpPr>
        <p:spPr>
          <a:xfrm>
            <a:off x="9998093" y="7487106"/>
            <a:ext cx="2097804" cy="2097804"/>
          </a:xfrm>
          <a:custGeom>
            <a:avLst/>
            <a:gdLst/>
            <a:ahLst/>
            <a:cxnLst/>
            <a:rect l="l" t="t" r="r" b="b"/>
            <a:pathLst>
              <a:path w="2797072" h="2797072">
                <a:moveTo>
                  <a:pt x="0" y="0"/>
                </a:moveTo>
                <a:lnTo>
                  <a:pt x="2797072" y="0"/>
                </a:lnTo>
                <a:lnTo>
                  <a:pt x="2797072" y="2797072"/>
                </a:lnTo>
                <a:lnTo>
                  <a:pt x="0" y="2797072"/>
                </a:lnTo>
                <a:lnTo>
                  <a:pt x="0" y="0"/>
                </a:lnTo>
                <a:close/>
              </a:path>
            </a:pathLst>
          </a:custGeom>
          <a:blipFill>
            <a:blip r:embed="rId6"/>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521282" y="1257300"/>
            <a:ext cx="5245437" cy="6464448"/>
          </a:xfrm>
          <a:custGeom>
            <a:avLst/>
            <a:gdLst/>
            <a:ahLst/>
            <a:cxnLst/>
            <a:rect l="l" t="t" r="r" b="b"/>
            <a:pathLst>
              <a:path w="5245437" h="6464448">
                <a:moveTo>
                  <a:pt x="0" y="0"/>
                </a:moveTo>
                <a:lnTo>
                  <a:pt x="5245437" y="0"/>
                </a:lnTo>
                <a:lnTo>
                  <a:pt x="5245437" y="6464448"/>
                </a:lnTo>
                <a:lnTo>
                  <a:pt x="0" y="6464448"/>
                </a:lnTo>
                <a:lnTo>
                  <a:pt x="0" y="0"/>
                </a:lnTo>
                <a:close/>
              </a:path>
            </a:pathLst>
          </a:custGeom>
          <a:blipFill>
            <a:blip r:embed="rId4"/>
            <a:stretch>
              <a:fillRect t="-11" b="-11"/>
            </a:stretch>
          </a:blipFill>
        </p:spPr>
      </p:sp>
      <p:sp>
        <p:nvSpPr>
          <p:cNvPr id="4" name="TextBox 4"/>
          <p:cNvSpPr txBox="1"/>
          <p:nvPr/>
        </p:nvSpPr>
        <p:spPr>
          <a:xfrm>
            <a:off x="3656341" y="8390009"/>
            <a:ext cx="10975318" cy="1006065"/>
          </a:xfrm>
          <a:prstGeom prst="rect">
            <a:avLst/>
          </a:prstGeom>
        </p:spPr>
        <p:txBody>
          <a:bodyPr lIns="0" tIns="0" rIns="0" bIns="0" rtlCol="0" anchor="t">
            <a:spAutoFit/>
          </a:bodyPr>
          <a:lstStyle/>
          <a:p>
            <a:pPr algn="ctr">
              <a:lnSpc>
                <a:spcPts val="8113"/>
              </a:lnSpc>
            </a:pPr>
            <a:r>
              <a:rPr lang="en-US" sz="5799">
                <a:solidFill>
                  <a:srgbClr val="FFFFFF"/>
                </a:solidFill>
                <a:latin typeface="Averta 2"/>
                <a:ea typeface="Averta 2"/>
                <a:cs typeface="Averta 2"/>
                <a:sym typeface="Averta 2"/>
              </a:rPr>
              <a:t>Good luck!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Freeform 2"/>
          <p:cNvSpPr/>
          <p:nvPr/>
        </p:nvSpPr>
        <p:spPr>
          <a:xfrm>
            <a:off x="999615" y="2712454"/>
            <a:ext cx="1250777" cy="1250777"/>
          </a:xfrm>
          <a:custGeom>
            <a:avLst/>
            <a:gdLst/>
            <a:ahLst/>
            <a:cxnLst/>
            <a:rect l="l" t="t" r="r" b="b"/>
            <a:pathLst>
              <a:path w="1250777" h="1250777">
                <a:moveTo>
                  <a:pt x="0" y="0"/>
                </a:moveTo>
                <a:lnTo>
                  <a:pt x="1250777" y="0"/>
                </a:lnTo>
                <a:lnTo>
                  <a:pt x="1250777" y="1250777"/>
                </a:lnTo>
                <a:lnTo>
                  <a:pt x="0" y="1250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80579" y="4503185"/>
            <a:ext cx="1288848" cy="1288848"/>
          </a:xfrm>
          <a:custGeom>
            <a:avLst/>
            <a:gdLst/>
            <a:ahLst/>
            <a:cxnLst/>
            <a:rect l="l" t="t" r="r" b="b"/>
            <a:pathLst>
              <a:path w="1288848" h="1288848">
                <a:moveTo>
                  <a:pt x="0" y="0"/>
                </a:moveTo>
                <a:lnTo>
                  <a:pt x="1288848" y="0"/>
                </a:lnTo>
                <a:lnTo>
                  <a:pt x="1288848" y="1288848"/>
                </a:lnTo>
                <a:lnTo>
                  <a:pt x="0" y="128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68884" y="6288380"/>
            <a:ext cx="1312239" cy="1312239"/>
          </a:xfrm>
          <a:custGeom>
            <a:avLst/>
            <a:gdLst/>
            <a:ahLst/>
            <a:cxnLst/>
            <a:rect l="l" t="t" r="r" b="b"/>
            <a:pathLst>
              <a:path w="1312239" h="1312239">
                <a:moveTo>
                  <a:pt x="0" y="0"/>
                </a:moveTo>
                <a:lnTo>
                  <a:pt x="1312239" y="0"/>
                </a:lnTo>
                <a:lnTo>
                  <a:pt x="1312239" y="1312239"/>
                </a:lnTo>
                <a:lnTo>
                  <a:pt x="0" y="13122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80579" y="8096966"/>
            <a:ext cx="1321994" cy="1321994"/>
          </a:xfrm>
          <a:custGeom>
            <a:avLst/>
            <a:gdLst/>
            <a:ahLst/>
            <a:cxnLst/>
            <a:rect l="l" t="t" r="r" b="b"/>
            <a:pathLst>
              <a:path w="1321994" h="1321994">
                <a:moveTo>
                  <a:pt x="0" y="0"/>
                </a:moveTo>
                <a:lnTo>
                  <a:pt x="1321994" y="0"/>
                </a:lnTo>
                <a:lnTo>
                  <a:pt x="1321994" y="1321994"/>
                </a:lnTo>
                <a:lnTo>
                  <a:pt x="0" y="1321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819803" y="660013"/>
            <a:ext cx="4818998" cy="1080002"/>
          </a:xfrm>
          <a:custGeom>
            <a:avLst/>
            <a:gdLst/>
            <a:ahLst/>
            <a:cxnLst/>
            <a:rect l="l" t="t" r="r" b="b"/>
            <a:pathLst>
              <a:path w="4818998" h="1080002">
                <a:moveTo>
                  <a:pt x="0" y="0"/>
                </a:moveTo>
                <a:lnTo>
                  <a:pt x="4818998" y="0"/>
                </a:lnTo>
                <a:lnTo>
                  <a:pt x="4818998" y="1080002"/>
                </a:lnTo>
                <a:lnTo>
                  <a:pt x="0" y="1080002"/>
                </a:lnTo>
                <a:lnTo>
                  <a:pt x="0" y="0"/>
                </a:lnTo>
                <a:close/>
              </a:path>
            </a:pathLst>
          </a:custGeom>
          <a:blipFill>
            <a:blip r:embed="rId10"/>
            <a:stretch>
              <a:fillRect b="-167"/>
            </a:stretch>
          </a:blipFill>
        </p:spPr>
      </p:sp>
      <p:sp>
        <p:nvSpPr>
          <p:cNvPr id="7" name="TextBox 7"/>
          <p:cNvSpPr txBox="1"/>
          <p:nvPr/>
        </p:nvSpPr>
        <p:spPr>
          <a:xfrm>
            <a:off x="2638098" y="2956843"/>
            <a:ext cx="9171488"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What is the Rhodes Scholarship?</a:t>
            </a:r>
          </a:p>
        </p:txBody>
      </p:sp>
      <p:sp>
        <p:nvSpPr>
          <p:cNvPr id="8" name="TextBox 8"/>
          <p:cNvSpPr txBox="1"/>
          <p:nvPr/>
        </p:nvSpPr>
        <p:spPr>
          <a:xfrm>
            <a:off x="2638098" y="8376963"/>
            <a:ext cx="4230830"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How to Apply?</a:t>
            </a:r>
          </a:p>
        </p:txBody>
      </p:sp>
      <p:sp>
        <p:nvSpPr>
          <p:cNvPr id="9" name="TextBox 9"/>
          <p:cNvSpPr txBox="1"/>
          <p:nvPr/>
        </p:nvSpPr>
        <p:spPr>
          <a:xfrm>
            <a:off x="2638098" y="6567213"/>
            <a:ext cx="8956003"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Could you be a Rhodes Scholar?</a:t>
            </a:r>
          </a:p>
        </p:txBody>
      </p:sp>
      <p:sp>
        <p:nvSpPr>
          <p:cNvPr id="10" name="Freeform 10"/>
          <p:cNvSpPr/>
          <p:nvPr/>
        </p:nvSpPr>
        <p:spPr>
          <a:xfrm>
            <a:off x="11639708" y="1343025"/>
            <a:ext cx="6922499" cy="9270855"/>
          </a:xfrm>
          <a:custGeom>
            <a:avLst/>
            <a:gdLst/>
            <a:ahLst/>
            <a:cxnLst/>
            <a:rect l="l" t="t" r="r" b="b"/>
            <a:pathLst>
              <a:path w="6922499" h="9270855">
                <a:moveTo>
                  <a:pt x="0" y="0"/>
                </a:moveTo>
                <a:lnTo>
                  <a:pt x="6922499" y="0"/>
                </a:lnTo>
                <a:lnTo>
                  <a:pt x="6922499" y="9270855"/>
                </a:lnTo>
                <a:lnTo>
                  <a:pt x="0" y="9270855"/>
                </a:lnTo>
                <a:lnTo>
                  <a:pt x="0" y="0"/>
                </a:lnTo>
                <a:close/>
              </a:path>
            </a:pathLst>
          </a:custGeom>
          <a:blipFill>
            <a:blip r:embed="rId11"/>
            <a:stretch>
              <a:fillRect l="-961" r="-961"/>
            </a:stretch>
          </a:blipFill>
        </p:spPr>
      </p:sp>
      <p:sp>
        <p:nvSpPr>
          <p:cNvPr id="11" name="TextBox 11"/>
          <p:cNvSpPr txBox="1"/>
          <p:nvPr/>
        </p:nvSpPr>
        <p:spPr>
          <a:xfrm>
            <a:off x="2638098" y="4762028"/>
            <a:ext cx="8956003"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What makes it unique?</a:t>
            </a:r>
          </a:p>
        </p:txBody>
      </p:sp>
      <p:sp>
        <p:nvSpPr>
          <p:cNvPr id="12" name="Freeform 12"/>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2"/>
            <a:stretch>
              <a:fillRect l="-88" r="-88"/>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3" name="TextBox 3"/>
          <p:cNvSpPr txBox="1"/>
          <p:nvPr/>
        </p:nvSpPr>
        <p:spPr>
          <a:xfrm>
            <a:off x="472502" y="2048759"/>
            <a:ext cx="13302371" cy="532447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Averta 1"/>
                <a:ea typeface="Averta 1"/>
                <a:cs typeface="Averta 1"/>
                <a:sym typeface="Averta 1"/>
              </a:rPr>
              <a:t>Established in 1902, the Rhodes Scholarship is the oldest and perhaps most prestigious international scholarship programme in the world. </a:t>
            </a:r>
          </a:p>
          <a:p>
            <a:pPr algn="l">
              <a:lnSpc>
                <a:spcPts val="4200"/>
              </a:lnSpc>
            </a:pPr>
            <a:endParaRPr lang="en-US" sz="3000">
              <a:solidFill>
                <a:srgbClr val="000000"/>
              </a:solidFill>
              <a:latin typeface="Averta 1"/>
              <a:ea typeface="Averta 1"/>
              <a:cs typeface="Averta 1"/>
              <a:sym typeface="Averta 1"/>
            </a:endParaRPr>
          </a:p>
          <a:p>
            <a:pPr marL="647700" lvl="1" indent="-323850" algn="l">
              <a:lnSpc>
                <a:spcPts val="4200"/>
              </a:lnSpc>
              <a:buFont typeface="Arial"/>
              <a:buChar char="•"/>
            </a:pPr>
            <a:r>
              <a:rPr lang="en-US" sz="3000">
                <a:solidFill>
                  <a:srgbClr val="000000"/>
                </a:solidFill>
                <a:latin typeface="Averta 1"/>
                <a:ea typeface="Averta 1"/>
                <a:cs typeface="Averta 1"/>
                <a:sym typeface="Averta 1"/>
              </a:rPr>
              <a:t>It is a fully-funded postgraduate award which enables talented young people from around the world to study full-time at the University of Oxford. </a:t>
            </a:r>
          </a:p>
          <a:p>
            <a:pPr algn="l">
              <a:lnSpc>
                <a:spcPts val="4200"/>
              </a:lnSpc>
            </a:pPr>
            <a:endParaRPr lang="en-US" sz="3000">
              <a:solidFill>
                <a:srgbClr val="000000"/>
              </a:solidFill>
              <a:latin typeface="Averta 1"/>
              <a:ea typeface="Averta 1"/>
              <a:cs typeface="Averta 1"/>
              <a:sym typeface="Averta 1"/>
            </a:endParaRPr>
          </a:p>
          <a:p>
            <a:pPr marL="647700" lvl="1" indent="-323850" algn="l">
              <a:lnSpc>
                <a:spcPts val="4200"/>
              </a:lnSpc>
              <a:buFont typeface="Arial"/>
              <a:buChar char="•"/>
            </a:pPr>
            <a:r>
              <a:rPr lang="en-US" sz="3000">
                <a:solidFill>
                  <a:srgbClr val="000000"/>
                </a:solidFill>
                <a:latin typeface="Averta 1"/>
                <a:ea typeface="Averta 1"/>
                <a:cs typeface="Averta 1"/>
                <a:sym typeface="Averta 1"/>
              </a:rPr>
              <a:t>Rhodes Scholars come to the UK for two or more years and can apply to study most full-time postgraduate courses in almost any field offered by the University of Oxford. </a:t>
            </a:r>
          </a:p>
        </p:txBody>
      </p:sp>
      <p:sp>
        <p:nvSpPr>
          <p:cNvPr id="4" name="TextBox 4"/>
          <p:cNvSpPr txBox="1"/>
          <p:nvPr/>
        </p:nvSpPr>
        <p:spPr>
          <a:xfrm>
            <a:off x="991496" y="488563"/>
            <a:ext cx="12114904"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ea typeface="Averta 2"/>
                <a:cs typeface="Averta 2"/>
                <a:sym typeface="Averta 2"/>
              </a:rPr>
              <a:t>What is the Rhodes Scholarship?</a:t>
            </a:r>
          </a:p>
        </p:txBody>
      </p:sp>
      <p:sp>
        <p:nvSpPr>
          <p:cNvPr id="11" name="Freeform 11"/>
          <p:cNvSpPr/>
          <p:nvPr/>
        </p:nvSpPr>
        <p:spPr>
          <a:xfrm flipH="1">
            <a:off x="14098025" y="1978755"/>
            <a:ext cx="4189975" cy="8674895"/>
          </a:xfrm>
          <a:custGeom>
            <a:avLst/>
            <a:gdLst/>
            <a:ahLst/>
            <a:cxnLst/>
            <a:rect l="l" t="t" r="r" b="b"/>
            <a:pathLst>
              <a:path w="4189975" h="8674895">
                <a:moveTo>
                  <a:pt x="4189975" y="0"/>
                </a:moveTo>
                <a:lnTo>
                  <a:pt x="0" y="0"/>
                </a:lnTo>
                <a:lnTo>
                  <a:pt x="0" y="8674895"/>
                </a:lnTo>
                <a:lnTo>
                  <a:pt x="4189975" y="8674895"/>
                </a:lnTo>
                <a:lnTo>
                  <a:pt x="4189975" y="0"/>
                </a:lnTo>
                <a:close/>
              </a:path>
            </a:pathLst>
          </a:custGeom>
          <a:blipFill>
            <a:blip r:embed="rId2"/>
            <a:stretch>
              <a:fillRect/>
            </a:stretch>
          </a:blipFill>
        </p:spPr>
      </p:sp>
      <p:sp>
        <p:nvSpPr>
          <p:cNvPr id="12" name="Freeform 12"/>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a:stretch>
              <a:fillRect l="-88" r="-88"/>
            </a:stretch>
          </a:blipFill>
        </p:spPr>
      </p:sp>
      <p:sp>
        <p:nvSpPr>
          <p:cNvPr id="13" name="Freeform 2">
            <a:extLst>
              <a:ext uri="{FF2B5EF4-FFF2-40B4-BE49-F238E27FC236}">
                <a16:creationId xmlns:a16="http://schemas.microsoft.com/office/drawing/2014/main" id="{3572B68D-1DC5-47B3-B3F1-B46F1900513C}"/>
              </a:ext>
            </a:extLst>
          </p:cNvPr>
          <p:cNvSpPr/>
          <p:nvPr/>
        </p:nvSpPr>
        <p:spPr>
          <a:xfrm>
            <a:off x="14841033" y="488189"/>
            <a:ext cx="1487533" cy="1490565"/>
          </a:xfrm>
          <a:custGeom>
            <a:avLst/>
            <a:gdLst/>
            <a:ahLst/>
            <a:cxnLst/>
            <a:rect l="l" t="t" r="r" b="b"/>
            <a:pathLst>
              <a:path w="1487533" h="1490565">
                <a:moveTo>
                  <a:pt x="0" y="0"/>
                </a:moveTo>
                <a:lnTo>
                  <a:pt x="1487534" y="0"/>
                </a:lnTo>
                <a:lnTo>
                  <a:pt x="1487534" y="1490566"/>
                </a:lnTo>
                <a:lnTo>
                  <a:pt x="0" y="1490566"/>
                </a:lnTo>
                <a:lnTo>
                  <a:pt x="0" y="0"/>
                </a:lnTo>
                <a:close/>
              </a:path>
            </a:pathLst>
          </a:custGeom>
          <a:blipFill>
            <a:blip r:embed="rId4"/>
            <a:stretch>
              <a:fillRect r="-208209"/>
            </a:stretch>
          </a:blipFill>
        </p:spPr>
      </p:sp>
      <p:grpSp>
        <p:nvGrpSpPr>
          <p:cNvPr id="14" name="Group 5">
            <a:extLst>
              <a:ext uri="{FF2B5EF4-FFF2-40B4-BE49-F238E27FC236}">
                <a16:creationId xmlns:a16="http://schemas.microsoft.com/office/drawing/2014/main" id="{56AA190E-F6DF-4409-951F-C6A92E5C4552}"/>
              </a:ext>
            </a:extLst>
          </p:cNvPr>
          <p:cNvGrpSpPr/>
          <p:nvPr/>
        </p:nvGrpSpPr>
        <p:grpSpPr>
          <a:xfrm>
            <a:off x="1028700" y="8082470"/>
            <a:ext cx="5406506" cy="1683417"/>
            <a:chOff x="0" y="0"/>
            <a:chExt cx="7208674" cy="2244556"/>
          </a:xfrm>
        </p:grpSpPr>
        <p:sp>
          <p:nvSpPr>
            <p:cNvPr id="15" name="Freeform 6">
              <a:extLst>
                <a:ext uri="{FF2B5EF4-FFF2-40B4-BE49-F238E27FC236}">
                  <a16:creationId xmlns:a16="http://schemas.microsoft.com/office/drawing/2014/main" id="{B24B1221-9C61-46FD-8B97-569D983FE311}"/>
                </a:ext>
              </a:extLst>
            </p:cNvPr>
            <p:cNvSpPr/>
            <p:nvPr/>
          </p:nvSpPr>
          <p:spPr>
            <a:xfrm>
              <a:off x="4964119" y="0"/>
              <a:ext cx="2244556" cy="2244556"/>
            </a:xfrm>
            <a:custGeom>
              <a:avLst/>
              <a:gdLst/>
              <a:ahLst/>
              <a:cxnLst/>
              <a:rect l="l" t="t" r="r" b="b"/>
              <a:pathLst>
                <a:path w="2244556" h="2244556">
                  <a:moveTo>
                    <a:pt x="0" y="0"/>
                  </a:moveTo>
                  <a:lnTo>
                    <a:pt x="2244555" y="0"/>
                  </a:lnTo>
                  <a:lnTo>
                    <a:pt x="2244555" y="2244556"/>
                  </a:lnTo>
                  <a:lnTo>
                    <a:pt x="0" y="2244556"/>
                  </a:lnTo>
                  <a:lnTo>
                    <a:pt x="0" y="0"/>
                  </a:lnTo>
                  <a:close/>
                </a:path>
              </a:pathLst>
            </a:custGeom>
            <a:blipFill>
              <a:blip r:embed="rId5"/>
              <a:stretch>
                <a:fillRect/>
              </a:stretch>
            </a:blipFill>
          </p:spPr>
        </p:sp>
        <p:sp>
          <p:nvSpPr>
            <p:cNvPr id="16" name="TextBox 7">
              <a:extLst>
                <a:ext uri="{FF2B5EF4-FFF2-40B4-BE49-F238E27FC236}">
                  <a16:creationId xmlns:a16="http://schemas.microsoft.com/office/drawing/2014/main" id="{F082B1A6-FF9F-4ADB-9F15-CBDC29EA3E0A}"/>
                </a:ext>
              </a:extLst>
            </p:cNvPr>
            <p:cNvSpPr txBox="1"/>
            <p:nvPr/>
          </p:nvSpPr>
          <p:spPr>
            <a:xfrm>
              <a:off x="0" y="-57150"/>
              <a:ext cx="4596394" cy="1140502"/>
            </a:xfrm>
            <a:prstGeom prst="rect">
              <a:avLst/>
            </a:prstGeom>
          </p:spPr>
          <p:txBody>
            <a:bodyPr lIns="0" tIns="0" rIns="0" bIns="0" rtlCol="0" anchor="t">
              <a:spAutoFit/>
            </a:bodyPr>
            <a:lstStyle/>
            <a:p>
              <a:pPr algn="l">
                <a:lnSpc>
                  <a:spcPts val="3515"/>
                </a:lnSpc>
              </a:pPr>
              <a:r>
                <a:rPr lang="en-US" sz="2511">
                  <a:solidFill>
                    <a:srgbClr val="000000"/>
                  </a:solidFill>
                  <a:latin typeface="Averta 1"/>
                  <a:ea typeface="Averta 1"/>
                  <a:cs typeface="Averta 1"/>
                  <a:sym typeface="Averta 1"/>
                </a:rPr>
                <a:t>University of Oxford postgraduate courses</a:t>
              </a:r>
            </a:p>
          </p:txBody>
        </p:sp>
      </p:grpSp>
      <p:grpSp>
        <p:nvGrpSpPr>
          <p:cNvPr id="17" name="Group 8">
            <a:extLst>
              <a:ext uri="{FF2B5EF4-FFF2-40B4-BE49-F238E27FC236}">
                <a16:creationId xmlns:a16="http://schemas.microsoft.com/office/drawing/2014/main" id="{275873F9-25A4-4869-83F7-F0770BE01A3B}"/>
              </a:ext>
            </a:extLst>
          </p:cNvPr>
          <p:cNvGrpSpPr/>
          <p:nvPr/>
        </p:nvGrpSpPr>
        <p:grpSpPr>
          <a:xfrm>
            <a:off x="7207388" y="8082470"/>
            <a:ext cx="5406506" cy="1683417"/>
            <a:chOff x="0" y="0"/>
            <a:chExt cx="7208674" cy="2244556"/>
          </a:xfrm>
        </p:grpSpPr>
        <p:sp>
          <p:nvSpPr>
            <p:cNvPr id="18" name="Freeform 9">
              <a:extLst>
                <a:ext uri="{FF2B5EF4-FFF2-40B4-BE49-F238E27FC236}">
                  <a16:creationId xmlns:a16="http://schemas.microsoft.com/office/drawing/2014/main" id="{EAFF8240-B768-48DD-9A85-3559AA59AE19}"/>
                </a:ext>
              </a:extLst>
            </p:cNvPr>
            <p:cNvSpPr/>
            <p:nvPr/>
          </p:nvSpPr>
          <p:spPr>
            <a:xfrm>
              <a:off x="4964119" y="0"/>
              <a:ext cx="2244556" cy="2244556"/>
            </a:xfrm>
            <a:custGeom>
              <a:avLst/>
              <a:gdLst/>
              <a:ahLst/>
              <a:cxnLst/>
              <a:rect l="l" t="t" r="r" b="b"/>
              <a:pathLst>
                <a:path w="2244556" h="2244556">
                  <a:moveTo>
                    <a:pt x="0" y="0"/>
                  </a:moveTo>
                  <a:lnTo>
                    <a:pt x="2244555" y="0"/>
                  </a:lnTo>
                  <a:lnTo>
                    <a:pt x="2244555" y="2244556"/>
                  </a:lnTo>
                  <a:lnTo>
                    <a:pt x="0" y="2244556"/>
                  </a:lnTo>
                  <a:lnTo>
                    <a:pt x="0" y="0"/>
                  </a:lnTo>
                  <a:close/>
                </a:path>
              </a:pathLst>
            </a:custGeom>
            <a:blipFill>
              <a:blip r:embed="rId6"/>
              <a:stretch>
                <a:fillRect/>
              </a:stretch>
            </a:blipFill>
          </p:spPr>
        </p:sp>
        <p:sp>
          <p:nvSpPr>
            <p:cNvPr id="19" name="TextBox 10">
              <a:extLst>
                <a:ext uri="{FF2B5EF4-FFF2-40B4-BE49-F238E27FC236}">
                  <a16:creationId xmlns:a16="http://schemas.microsoft.com/office/drawing/2014/main" id="{C276255A-18E2-4E05-B704-D2A994B48932}"/>
                </a:ext>
              </a:extLst>
            </p:cNvPr>
            <p:cNvSpPr txBox="1"/>
            <p:nvPr/>
          </p:nvSpPr>
          <p:spPr>
            <a:xfrm>
              <a:off x="0" y="-57150"/>
              <a:ext cx="4631167" cy="1140502"/>
            </a:xfrm>
            <a:prstGeom prst="rect">
              <a:avLst/>
            </a:prstGeom>
          </p:spPr>
          <p:txBody>
            <a:bodyPr lIns="0" tIns="0" rIns="0" bIns="0" rtlCol="0" anchor="t">
              <a:spAutoFit/>
            </a:bodyPr>
            <a:lstStyle/>
            <a:p>
              <a:pPr algn="l">
                <a:lnSpc>
                  <a:spcPts val="3515"/>
                </a:lnSpc>
              </a:pPr>
              <a:r>
                <a:rPr lang="en-US" sz="2511">
                  <a:solidFill>
                    <a:srgbClr val="000000"/>
                  </a:solidFill>
                  <a:latin typeface="Averta 1"/>
                  <a:ea typeface="Averta 1"/>
                  <a:cs typeface="Averta 1"/>
                  <a:sym typeface="Averta 1"/>
                </a:rPr>
                <a:t>Courses covered by the Rhodes Scholarship</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Freeform 2"/>
          <p:cNvSpPr/>
          <p:nvPr/>
        </p:nvSpPr>
        <p:spPr>
          <a:xfrm>
            <a:off x="13664702" y="3427776"/>
            <a:ext cx="5588996" cy="7520971"/>
          </a:xfrm>
          <a:custGeom>
            <a:avLst/>
            <a:gdLst/>
            <a:ahLst/>
            <a:cxnLst/>
            <a:rect l="l" t="t" r="r" b="b"/>
            <a:pathLst>
              <a:path w="5588996" h="7520971">
                <a:moveTo>
                  <a:pt x="0" y="0"/>
                </a:moveTo>
                <a:lnTo>
                  <a:pt x="5588996" y="0"/>
                </a:lnTo>
                <a:lnTo>
                  <a:pt x="5588996" y="7520971"/>
                </a:lnTo>
                <a:lnTo>
                  <a:pt x="0" y="7520971"/>
                </a:lnTo>
                <a:lnTo>
                  <a:pt x="0" y="0"/>
                </a:lnTo>
                <a:close/>
              </a:path>
            </a:pathLst>
          </a:custGeom>
          <a:blipFill>
            <a:blip r:embed="rId2"/>
            <a:stretch>
              <a:fillRect l="-1189" r="-1189"/>
            </a:stretch>
          </a:blipFill>
        </p:spPr>
      </p:sp>
      <p:sp>
        <p:nvSpPr>
          <p:cNvPr id="3" name="TextBox 3"/>
          <p:cNvSpPr txBox="1"/>
          <p:nvPr/>
        </p:nvSpPr>
        <p:spPr>
          <a:xfrm>
            <a:off x="1028700" y="586791"/>
            <a:ext cx="14363700"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ea typeface="Averta 2"/>
                <a:cs typeface="Averta 2"/>
                <a:sym typeface="Averta 2"/>
              </a:rPr>
              <a:t>What is the Rhodes Scholarship?</a:t>
            </a:r>
          </a:p>
        </p:txBody>
      </p:sp>
      <p:sp>
        <p:nvSpPr>
          <p:cNvPr id="4" name="TextBox 4"/>
          <p:cNvSpPr txBox="1"/>
          <p:nvPr/>
        </p:nvSpPr>
        <p:spPr>
          <a:xfrm>
            <a:off x="516502" y="2411094"/>
            <a:ext cx="13795852" cy="4695826"/>
          </a:xfrm>
          <a:prstGeom prst="rect">
            <a:avLst/>
          </a:prstGeom>
        </p:spPr>
        <p:txBody>
          <a:bodyPr lIns="0" tIns="0" rIns="0" bIns="0" rtlCol="0" anchor="t">
            <a:spAutoFit/>
          </a:bodyPr>
          <a:lstStyle/>
          <a:p>
            <a:pPr marL="647690" lvl="1" indent="-323845" algn="l">
              <a:lnSpc>
                <a:spcPts val="4199"/>
              </a:lnSpc>
              <a:buFont typeface="Arial"/>
              <a:buChar char="•"/>
            </a:pPr>
            <a:r>
              <a:rPr lang="en-US" sz="2999">
                <a:solidFill>
                  <a:srgbClr val="000000"/>
                </a:solidFill>
                <a:latin typeface="Averta 1"/>
                <a:ea typeface="Averta 1"/>
                <a:cs typeface="Averta 1"/>
                <a:sym typeface="Averta 1"/>
              </a:rPr>
              <a:t>The Rhodes Scholarship is merit-based, with the purpose of developing public-spirited leaders, and to promote international understanding and peace through an international community of Scholars. </a:t>
            </a:r>
          </a:p>
          <a:p>
            <a:pPr algn="l">
              <a:lnSpc>
                <a:spcPts val="4199"/>
              </a:lnSpc>
            </a:pPr>
            <a:endParaRPr lang="en-US" sz="2999">
              <a:solidFill>
                <a:srgbClr val="000000"/>
              </a:solidFill>
              <a:latin typeface="Averta 1"/>
              <a:ea typeface="Averta 1"/>
              <a:cs typeface="Averta 1"/>
              <a:sym typeface="Averta 1"/>
            </a:endParaRPr>
          </a:p>
          <a:p>
            <a:pPr marL="647690" lvl="1" indent="-323845" algn="l">
              <a:lnSpc>
                <a:spcPts val="4199"/>
              </a:lnSpc>
              <a:buFont typeface="Arial"/>
              <a:buChar char="•"/>
            </a:pPr>
            <a:r>
              <a:rPr lang="en-US" sz="2999">
                <a:solidFill>
                  <a:srgbClr val="000000"/>
                </a:solidFill>
                <a:latin typeface="Averta 1"/>
                <a:ea typeface="Averta 1"/>
                <a:cs typeface="Averta 1"/>
                <a:sym typeface="Averta 1"/>
              </a:rPr>
              <a:t>There is no such thing as a 'type' when considering who gets selected. </a:t>
            </a:r>
          </a:p>
          <a:p>
            <a:pPr algn="l">
              <a:lnSpc>
                <a:spcPts val="4199"/>
              </a:lnSpc>
            </a:pPr>
            <a:endParaRPr lang="en-US" sz="2999">
              <a:solidFill>
                <a:srgbClr val="000000"/>
              </a:solidFill>
              <a:latin typeface="Averta 1"/>
              <a:ea typeface="Averta 1"/>
              <a:cs typeface="Averta 1"/>
              <a:sym typeface="Averta 1"/>
            </a:endParaRPr>
          </a:p>
          <a:p>
            <a:pPr marL="647690" lvl="1" indent="-323845" algn="l">
              <a:lnSpc>
                <a:spcPts val="4199"/>
              </a:lnSpc>
              <a:buFont typeface="Arial"/>
              <a:buChar char="•"/>
            </a:pPr>
            <a:r>
              <a:rPr lang="en-US" sz="2999" u="none" strike="noStrike">
                <a:solidFill>
                  <a:srgbClr val="000000"/>
                </a:solidFill>
                <a:latin typeface="Averta 1"/>
                <a:ea typeface="Averta 1"/>
                <a:cs typeface="Averta 1"/>
                <a:sym typeface="Averta 1"/>
              </a:rPr>
              <a:t>Today’s Rhodes Scholars include medical researchers, social workers, Presidents, Prime Ministers, artists, journalists, lawyers, teachers, activists, poets, doctors and many more! </a:t>
            </a:r>
          </a:p>
        </p:txBody>
      </p:sp>
      <p:sp>
        <p:nvSpPr>
          <p:cNvPr id="8" name="Freeform 8"/>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a:stretch>
              <a:fillRect l="-88" r="-88"/>
            </a:stretch>
          </a:blipFill>
        </p:spPr>
      </p:sp>
      <p:grpSp>
        <p:nvGrpSpPr>
          <p:cNvPr id="9" name="Group 5">
            <a:extLst>
              <a:ext uri="{FF2B5EF4-FFF2-40B4-BE49-F238E27FC236}">
                <a16:creationId xmlns:a16="http://schemas.microsoft.com/office/drawing/2014/main" id="{FC19189E-8428-4577-B999-4A830E3EC245}"/>
              </a:ext>
            </a:extLst>
          </p:cNvPr>
          <p:cNvGrpSpPr/>
          <p:nvPr/>
        </p:nvGrpSpPr>
        <p:grpSpPr>
          <a:xfrm>
            <a:off x="7504797" y="7940358"/>
            <a:ext cx="5406506" cy="1709129"/>
            <a:chOff x="0" y="-57150"/>
            <a:chExt cx="7208674" cy="2278838"/>
          </a:xfrm>
        </p:grpSpPr>
        <p:sp>
          <p:nvSpPr>
            <p:cNvPr id="10" name="Freeform 6">
              <a:extLst>
                <a:ext uri="{FF2B5EF4-FFF2-40B4-BE49-F238E27FC236}">
                  <a16:creationId xmlns:a16="http://schemas.microsoft.com/office/drawing/2014/main" id="{AEC640DA-56DA-4721-9301-6B07A6FC9436}"/>
                </a:ext>
              </a:extLst>
            </p:cNvPr>
            <p:cNvSpPr/>
            <p:nvPr/>
          </p:nvSpPr>
          <p:spPr>
            <a:xfrm>
              <a:off x="4986986" y="0"/>
              <a:ext cx="2221688" cy="2221688"/>
            </a:xfrm>
            <a:custGeom>
              <a:avLst/>
              <a:gdLst/>
              <a:ahLst/>
              <a:cxnLst/>
              <a:rect l="l" t="t" r="r" b="b"/>
              <a:pathLst>
                <a:path w="2221688" h="2221688">
                  <a:moveTo>
                    <a:pt x="0" y="0"/>
                  </a:moveTo>
                  <a:lnTo>
                    <a:pt x="2221688" y="0"/>
                  </a:lnTo>
                  <a:lnTo>
                    <a:pt x="2221688" y="2221688"/>
                  </a:lnTo>
                  <a:lnTo>
                    <a:pt x="0" y="2221688"/>
                  </a:lnTo>
                  <a:lnTo>
                    <a:pt x="0" y="0"/>
                  </a:lnTo>
                  <a:close/>
                </a:path>
              </a:pathLst>
            </a:custGeom>
            <a:blipFill>
              <a:blip r:embed="rId4"/>
              <a:stretch>
                <a:fillRect/>
              </a:stretch>
            </a:blipFill>
          </p:spPr>
        </p:sp>
        <p:sp>
          <p:nvSpPr>
            <p:cNvPr id="11" name="TextBox 7">
              <a:extLst>
                <a:ext uri="{FF2B5EF4-FFF2-40B4-BE49-F238E27FC236}">
                  <a16:creationId xmlns:a16="http://schemas.microsoft.com/office/drawing/2014/main" id="{1B05C1D2-F0C1-4C06-B36D-7E62632EA48F}"/>
                </a:ext>
              </a:extLst>
            </p:cNvPr>
            <p:cNvSpPr txBox="1"/>
            <p:nvPr/>
          </p:nvSpPr>
          <p:spPr>
            <a:xfrm>
              <a:off x="0" y="-57150"/>
              <a:ext cx="4596394" cy="1724702"/>
            </a:xfrm>
            <a:prstGeom prst="rect">
              <a:avLst/>
            </a:prstGeom>
          </p:spPr>
          <p:txBody>
            <a:bodyPr lIns="0" tIns="0" rIns="0" bIns="0" rtlCol="0" anchor="t">
              <a:spAutoFit/>
            </a:bodyPr>
            <a:lstStyle/>
            <a:p>
              <a:pPr algn="l">
                <a:lnSpc>
                  <a:spcPts val="3515"/>
                </a:lnSpc>
              </a:pPr>
              <a:r>
                <a:rPr lang="en-US" sz="2511" dirty="0">
                  <a:solidFill>
                    <a:srgbClr val="000000"/>
                  </a:solidFill>
                  <a:latin typeface="Averta 1"/>
                  <a:ea typeface="Averta 1"/>
                  <a:cs typeface="Averta 1"/>
                  <a:sym typeface="Averta 1"/>
                </a:rPr>
                <a:t>Find out more about current Scholars and Alumni achievements: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TextBox 2"/>
          <p:cNvSpPr txBox="1"/>
          <p:nvPr/>
        </p:nvSpPr>
        <p:spPr>
          <a:xfrm>
            <a:off x="1028700" y="600075"/>
            <a:ext cx="16725900"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ea typeface="Averta 2"/>
                <a:cs typeface="Averta 2"/>
                <a:sym typeface="Averta 2"/>
              </a:rPr>
              <a:t>What does the Rhodes Scholarship cover?</a:t>
            </a:r>
          </a:p>
        </p:txBody>
      </p:sp>
      <p:grpSp>
        <p:nvGrpSpPr>
          <p:cNvPr id="3" name="Group 3"/>
          <p:cNvGrpSpPr/>
          <p:nvPr/>
        </p:nvGrpSpPr>
        <p:grpSpPr>
          <a:xfrm rot="-785095">
            <a:off x="503401" y="7498988"/>
            <a:ext cx="6378631" cy="2849376"/>
            <a:chOff x="0" y="0"/>
            <a:chExt cx="7727973" cy="3452136"/>
          </a:xfrm>
        </p:grpSpPr>
        <p:sp>
          <p:nvSpPr>
            <p:cNvPr id="4" name="Freeform 4"/>
            <p:cNvSpPr/>
            <p:nvPr/>
          </p:nvSpPr>
          <p:spPr>
            <a:xfrm>
              <a:off x="0" y="0"/>
              <a:ext cx="7727950" cy="3452114"/>
            </a:xfrm>
            <a:custGeom>
              <a:avLst/>
              <a:gdLst/>
              <a:ahLst/>
              <a:cxnLst/>
              <a:rect l="l" t="t" r="r" b="b"/>
              <a:pathLst>
                <a:path w="7727950" h="3452114">
                  <a:moveTo>
                    <a:pt x="0" y="0"/>
                  </a:moveTo>
                  <a:lnTo>
                    <a:pt x="7727950" y="0"/>
                  </a:lnTo>
                  <a:lnTo>
                    <a:pt x="7727950" y="3452114"/>
                  </a:lnTo>
                  <a:lnTo>
                    <a:pt x="0" y="3452114"/>
                  </a:lnTo>
                  <a:lnTo>
                    <a:pt x="0" y="0"/>
                  </a:lnTo>
                  <a:close/>
                </a:path>
              </a:pathLst>
            </a:custGeom>
            <a:blipFill>
              <a:blip r:embed="rId2"/>
              <a:stretch>
                <a:fillRect t="-43229" b="-43230"/>
              </a:stretch>
            </a:blipFill>
          </p:spPr>
        </p:sp>
      </p:grpSp>
      <p:sp>
        <p:nvSpPr>
          <p:cNvPr id="5" name="Freeform 5"/>
          <p:cNvSpPr/>
          <p:nvPr/>
        </p:nvSpPr>
        <p:spPr>
          <a:xfrm>
            <a:off x="14216600" y="1856371"/>
            <a:ext cx="4389950" cy="9051444"/>
          </a:xfrm>
          <a:custGeom>
            <a:avLst/>
            <a:gdLst/>
            <a:ahLst/>
            <a:cxnLst/>
            <a:rect l="l" t="t" r="r" b="b"/>
            <a:pathLst>
              <a:path w="4389950" h="9051444">
                <a:moveTo>
                  <a:pt x="0" y="0"/>
                </a:moveTo>
                <a:lnTo>
                  <a:pt x="4389950" y="0"/>
                </a:lnTo>
                <a:lnTo>
                  <a:pt x="4389950" y="9051443"/>
                </a:lnTo>
                <a:lnTo>
                  <a:pt x="0" y="9051443"/>
                </a:lnTo>
                <a:lnTo>
                  <a:pt x="0" y="0"/>
                </a:lnTo>
                <a:close/>
              </a:path>
            </a:pathLst>
          </a:custGeom>
          <a:blipFill>
            <a:blip r:embed="rId3"/>
            <a:stretch>
              <a:fillRect/>
            </a:stretch>
          </a:blipFill>
        </p:spPr>
      </p:sp>
      <p:sp>
        <p:nvSpPr>
          <p:cNvPr id="6" name="TextBox 6"/>
          <p:cNvSpPr txBox="1"/>
          <p:nvPr/>
        </p:nvSpPr>
        <p:spPr>
          <a:xfrm>
            <a:off x="683357" y="6251876"/>
            <a:ext cx="13303489" cy="1400175"/>
          </a:xfrm>
          <a:prstGeom prst="rect">
            <a:avLst/>
          </a:prstGeom>
        </p:spPr>
        <p:txBody>
          <a:bodyPr lIns="0" tIns="0" rIns="0" bIns="0" rtlCol="0" anchor="t">
            <a:spAutoFit/>
          </a:bodyPr>
          <a:lstStyle/>
          <a:p>
            <a:pPr marL="669291" lvl="1" indent="-334646" algn="l">
              <a:lnSpc>
                <a:spcPts val="3720"/>
              </a:lnSpc>
              <a:buFont typeface="Arial"/>
              <a:buChar char="•"/>
            </a:pPr>
            <a:r>
              <a:rPr lang="en-US" sz="3100">
                <a:solidFill>
                  <a:srgbClr val="000000"/>
                </a:solidFill>
                <a:latin typeface="Averta 1"/>
                <a:ea typeface="Averta 1"/>
                <a:cs typeface="Averta 1"/>
                <a:sym typeface="Averta 1"/>
              </a:rPr>
              <a:t>We cover two economy class flights - to and from the UK - for the beginning and end of studies in Oxford. On arrival in Oxford, Scholars also receive a settling in allowance.</a:t>
            </a:r>
          </a:p>
        </p:txBody>
      </p:sp>
      <p:sp>
        <p:nvSpPr>
          <p:cNvPr id="7" name="TextBox 7"/>
          <p:cNvSpPr txBox="1"/>
          <p:nvPr/>
        </p:nvSpPr>
        <p:spPr>
          <a:xfrm>
            <a:off x="683357" y="4949357"/>
            <a:ext cx="13303489" cy="933450"/>
          </a:xfrm>
          <a:prstGeom prst="rect">
            <a:avLst/>
          </a:prstGeom>
        </p:spPr>
        <p:txBody>
          <a:bodyPr lIns="0" tIns="0" rIns="0" bIns="0" rtlCol="0" anchor="t">
            <a:spAutoFit/>
          </a:bodyPr>
          <a:lstStyle/>
          <a:p>
            <a:pPr marL="669291" lvl="1" indent="-334646" algn="l">
              <a:lnSpc>
                <a:spcPts val="3720"/>
              </a:lnSpc>
              <a:buFont typeface="Arial"/>
              <a:buChar char="•"/>
            </a:pPr>
            <a:r>
              <a:rPr lang="en-US" sz="3100">
                <a:solidFill>
                  <a:srgbClr val="000000"/>
                </a:solidFill>
                <a:latin typeface="Averta 1"/>
                <a:ea typeface="Averta 1"/>
                <a:cs typeface="Averta 1"/>
                <a:sym typeface="Averta 1"/>
              </a:rPr>
              <a:t>The Trust will cover the fee for a Tier 4 study visa and the associated International Health Surcharge (IHS).</a:t>
            </a:r>
          </a:p>
        </p:txBody>
      </p:sp>
      <p:sp>
        <p:nvSpPr>
          <p:cNvPr id="8" name="TextBox 8"/>
          <p:cNvSpPr txBox="1"/>
          <p:nvPr/>
        </p:nvSpPr>
        <p:spPr>
          <a:xfrm>
            <a:off x="598045" y="1925946"/>
            <a:ext cx="13047443" cy="1400175"/>
          </a:xfrm>
          <a:prstGeom prst="rect">
            <a:avLst/>
          </a:prstGeom>
        </p:spPr>
        <p:txBody>
          <a:bodyPr lIns="0" tIns="0" rIns="0" bIns="0" rtlCol="0" anchor="t">
            <a:spAutoFit/>
          </a:bodyPr>
          <a:lstStyle/>
          <a:p>
            <a:pPr marL="669291" lvl="1" indent="-334646" algn="l">
              <a:lnSpc>
                <a:spcPts val="3720"/>
              </a:lnSpc>
              <a:buFont typeface="Arial"/>
              <a:buChar char="•"/>
            </a:pPr>
            <a:r>
              <a:rPr lang="en-US" sz="3100">
                <a:solidFill>
                  <a:srgbClr val="000000"/>
                </a:solidFill>
                <a:latin typeface="Averta 1"/>
                <a:ea typeface="Averta 1"/>
                <a:cs typeface="Averta 1"/>
                <a:sym typeface="Averta 1"/>
              </a:rPr>
              <a:t>Following selection for the Scholarship, the Rhodes Trust will cover the fee required to apply to study at the University of Oxford, as well as your course (and college) fees.</a:t>
            </a:r>
          </a:p>
        </p:txBody>
      </p:sp>
      <p:sp>
        <p:nvSpPr>
          <p:cNvPr id="9" name="TextBox 9"/>
          <p:cNvSpPr txBox="1"/>
          <p:nvPr/>
        </p:nvSpPr>
        <p:spPr>
          <a:xfrm>
            <a:off x="683357" y="3671014"/>
            <a:ext cx="13303489" cy="933450"/>
          </a:xfrm>
          <a:prstGeom prst="rect">
            <a:avLst/>
          </a:prstGeom>
        </p:spPr>
        <p:txBody>
          <a:bodyPr lIns="0" tIns="0" rIns="0" bIns="0" rtlCol="0" anchor="t">
            <a:spAutoFit/>
          </a:bodyPr>
          <a:lstStyle/>
          <a:p>
            <a:pPr marL="669291" lvl="1" indent="-334646" algn="l">
              <a:lnSpc>
                <a:spcPts val="3720"/>
              </a:lnSpc>
              <a:buFont typeface="Arial"/>
              <a:buChar char="•"/>
            </a:pPr>
            <a:r>
              <a:rPr lang="en-US" sz="3100">
                <a:solidFill>
                  <a:srgbClr val="000000"/>
                </a:solidFill>
                <a:latin typeface="Averta 1"/>
                <a:ea typeface="Averta 1"/>
                <a:cs typeface="Averta 1"/>
                <a:sym typeface="Averta 1"/>
              </a:rPr>
              <a:t>The Rhodes Scholarship also provides an annual stipend to cover living costs, including accommodation and food.</a:t>
            </a:r>
          </a:p>
        </p:txBody>
      </p:sp>
      <p:sp>
        <p:nvSpPr>
          <p:cNvPr id="10" name="Freeform 10"/>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4"/>
            <a:stretch>
              <a:fillRect l="-88" r="-88"/>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C7E5"/>
        </a:solidFill>
        <a:effectLst/>
      </p:bgPr>
    </p:bg>
    <p:spTree>
      <p:nvGrpSpPr>
        <p:cNvPr id="1" name=""/>
        <p:cNvGrpSpPr/>
        <p:nvPr/>
      </p:nvGrpSpPr>
      <p:grpSpPr>
        <a:xfrm>
          <a:off x="0" y="0"/>
          <a:ext cx="0" cy="0"/>
          <a:chOff x="0" y="0"/>
          <a:chExt cx="0" cy="0"/>
        </a:xfrm>
      </p:grpSpPr>
      <p:sp>
        <p:nvSpPr>
          <p:cNvPr id="2" name="TextBox 2"/>
          <p:cNvSpPr txBox="1"/>
          <p:nvPr/>
        </p:nvSpPr>
        <p:spPr>
          <a:xfrm>
            <a:off x="942413" y="526511"/>
            <a:ext cx="11928568" cy="920066"/>
          </a:xfrm>
          <a:prstGeom prst="rect">
            <a:avLst/>
          </a:prstGeom>
        </p:spPr>
        <p:txBody>
          <a:bodyPr lIns="0" tIns="0" rIns="0" bIns="0" rtlCol="0" anchor="t">
            <a:spAutoFit/>
          </a:bodyPr>
          <a:lstStyle/>
          <a:p>
            <a:pPr algn="l">
              <a:lnSpc>
                <a:spcPts val="7560"/>
              </a:lnSpc>
            </a:pPr>
            <a:r>
              <a:rPr lang="en-US" sz="5400">
                <a:solidFill>
                  <a:srgbClr val="1226AA"/>
                </a:solidFill>
                <a:latin typeface="Averta 2"/>
                <a:ea typeface="Averta 2"/>
                <a:cs typeface="Averta 2"/>
                <a:sym typeface="Averta 2"/>
              </a:rPr>
              <a:t>What makes the Scholarship Unique?</a:t>
            </a:r>
          </a:p>
        </p:txBody>
      </p:sp>
      <p:sp>
        <p:nvSpPr>
          <p:cNvPr id="3" name="TextBox 3"/>
          <p:cNvSpPr txBox="1"/>
          <p:nvPr/>
        </p:nvSpPr>
        <p:spPr>
          <a:xfrm>
            <a:off x="942413" y="1820364"/>
            <a:ext cx="10378930" cy="1133475"/>
          </a:xfrm>
          <a:prstGeom prst="rect">
            <a:avLst/>
          </a:prstGeom>
        </p:spPr>
        <p:txBody>
          <a:bodyPr lIns="0" tIns="0" rIns="0" bIns="0" rtlCol="0" anchor="t">
            <a:spAutoFit/>
          </a:bodyPr>
          <a:lstStyle/>
          <a:p>
            <a:pPr algn="l">
              <a:lnSpc>
                <a:spcPts val="4439"/>
              </a:lnSpc>
            </a:pPr>
            <a:r>
              <a:rPr lang="en-US" sz="3699">
                <a:solidFill>
                  <a:srgbClr val="1226AA"/>
                </a:solidFill>
                <a:latin typeface="Averta 3"/>
                <a:ea typeface="Averta 3"/>
                <a:cs typeface="Averta 3"/>
                <a:sym typeface="Averta 3"/>
              </a:rPr>
              <a:t>In addition to your college and department, you will also have Rhodes House</a:t>
            </a:r>
          </a:p>
        </p:txBody>
      </p:sp>
      <p:sp>
        <p:nvSpPr>
          <p:cNvPr id="4" name="TextBox 4"/>
          <p:cNvSpPr txBox="1"/>
          <p:nvPr/>
        </p:nvSpPr>
        <p:spPr>
          <a:xfrm>
            <a:off x="634385" y="3669948"/>
            <a:ext cx="11793247" cy="1447801"/>
          </a:xfrm>
          <a:prstGeom prst="rect">
            <a:avLst/>
          </a:prstGeom>
        </p:spPr>
        <p:txBody>
          <a:bodyPr lIns="0" tIns="0" rIns="0" bIns="0" rtlCol="0" anchor="t">
            <a:spAutoFit/>
          </a:bodyPr>
          <a:lstStyle/>
          <a:p>
            <a:pPr marL="647690" lvl="1" indent="-323845" algn="l">
              <a:lnSpc>
                <a:spcPts val="3899"/>
              </a:lnSpc>
              <a:buFont typeface="Arial"/>
              <a:buChar char="•"/>
            </a:pPr>
            <a:r>
              <a:rPr lang="en-US" sz="2999">
                <a:solidFill>
                  <a:srgbClr val="000000"/>
                </a:solidFill>
                <a:latin typeface="Averta 1"/>
                <a:ea typeface="Averta 1"/>
                <a:cs typeface="Averta 1"/>
                <a:sym typeface="Averta 1"/>
              </a:rPr>
              <a:t>This is where the Warden, the Registrar and our dedicated Scholar Team are based. They are present to support you and help ensure your academic, professional and personal success.</a:t>
            </a:r>
          </a:p>
        </p:txBody>
      </p:sp>
      <p:sp>
        <p:nvSpPr>
          <p:cNvPr id="17" name="TextBox 17"/>
          <p:cNvSpPr txBox="1"/>
          <p:nvPr/>
        </p:nvSpPr>
        <p:spPr>
          <a:xfrm>
            <a:off x="634385" y="5470174"/>
            <a:ext cx="11025109" cy="962026"/>
          </a:xfrm>
          <a:prstGeom prst="rect">
            <a:avLst/>
          </a:prstGeom>
        </p:spPr>
        <p:txBody>
          <a:bodyPr lIns="0" tIns="0" rIns="0" bIns="0" rtlCol="0" anchor="t">
            <a:spAutoFit/>
          </a:bodyPr>
          <a:lstStyle/>
          <a:p>
            <a:pPr marL="647690" lvl="1" indent="-323845" algn="l">
              <a:lnSpc>
                <a:spcPts val="3899"/>
              </a:lnSpc>
              <a:buFont typeface="Arial"/>
              <a:buChar char="•"/>
            </a:pPr>
            <a:r>
              <a:rPr lang="en-US" sz="2999" u="none" strike="noStrike">
                <a:solidFill>
                  <a:srgbClr val="000000"/>
                </a:solidFill>
                <a:latin typeface="Averta 1"/>
                <a:ea typeface="Averta 1"/>
                <a:cs typeface="Averta 1"/>
                <a:sym typeface="Averta 1"/>
              </a:rPr>
              <a:t>It has study spaces, a library, a café and communal spaces where you will meet other Scholars.</a:t>
            </a:r>
          </a:p>
        </p:txBody>
      </p:sp>
      <p:sp>
        <p:nvSpPr>
          <p:cNvPr id="18" name="TextBox 18"/>
          <p:cNvSpPr txBox="1"/>
          <p:nvPr/>
        </p:nvSpPr>
        <p:spPr>
          <a:xfrm>
            <a:off x="634385" y="6784624"/>
            <a:ext cx="11025109" cy="962026"/>
          </a:xfrm>
          <a:prstGeom prst="rect">
            <a:avLst/>
          </a:prstGeom>
        </p:spPr>
        <p:txBody>
          <a:bodyPr lIns="0" tIns="0" rIns="0" bIns="0" rtlCol="0" anchor="t">
            <a:spAutoFit/>
          </a:bodyPr>
          <a:lstStyle/>
          <a:p>
            <a:pPr marL="647690" lvl="1" indent="-323845" algn="l">
              <a:lnSpc>
                <a:spcPts val="3899"/>
              </a:lnSpc>
              <a:buFont typeface="Arial"/>
              <a:buChar char="•"/>
            </a:pPr>
            <a:r>
              <a:rPr lang="en-US" sz="2999" u="none" strike="noStrike">
                <a:solidFill>
                  <a:srgbClr val="000000"/>
                </a:solidFill>
                <a:latin typeface="Averta 1"/>
                <a:ea typeface="Averta 1"/>
                <a:cs typeface="Averta 1"/>
                <a:sym typeface="Averta 1"/>
              </a:rPr>
              <a:t>Rhodes House hosts talks, seminars and forums with world-leading experts, academics and guests.</a:t>
            </a:r>
          </a:p>
        </p:txBody>
      </p:sp>
      <p:sp>
        <p:nvSpPr>
          <p:cNvPr id="19" name="TextBox 19"/>
          <p:cNvSpPr txBox="1"/>
          <p:nvPr/>
        </p:nvSpPr>
        <p:spPr>
          <a:xfrm>
            <a:off x="634385" y="8099075"/>
            <a:ext cx="11025109" cy="962026"/>
          </a:xfrm>
          <a:prstGeom prst="rect">
            <a:avLst/>
          </a:prstGeom>
        </p:spPr>
        <p:txBody>
          <a:bodyPr lIns="0" tIns="0" rIns="0" bIns="0" rtlCol="0" anchor="t">
            <a:spAutoFit/>
          </a:bodyPr>
          <a:lstStyle/>
          <a:p>
            <a:pPr marL="647690" lvl="1" indent="-323845" algn="l">
              <a:lnSpc>
                <a:spcPts val="3899"/>
              </a:lnSpc>
              <a:buFont typeface="Arial"/>
              <a:buChar char="•"/>
            </a:pPr>
            <a:r>
              <a:rPr lang="en-US" sz="2999" u="none" strike="noStrike">
                <a:solidFill>
                  <a:srgbClr val="000000"/>
                </a:solidFill>
                <a:latin typeface="Averta 1"/>
                <a:ea typeface="Averta 1"/>
                <a:cs typeface="Averta 1"/>
                <a:sym typeface="Averta 1"/>
              </a:rPr>
              <a:t>Scholars also attend social events such as the Coming Up Dinner and the Rhodes Ball. </a:t>
            </a:r>
          </a:p>
        </p:txBody>
      </p:sp>
      <p:sp>
        <p:nvSpPr>
          <p:cNvPr id="20" name="Freeform 20"/>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grpSp>
        <p:nvGrpSpPr>
          <p:cNvPr id="21" name="Group 5">
            <a:extLst>
              <a:ext uri="{FF2B5EF4-FFF2-40B4-BE49-F238E27FC236}">
                <a16:creationId xmlns:a16="http://schemas.microsoft.com/office/drawing/2014/main" id="{7A38F84F-36FF-4DCA-9267-48B4A61A5E37}"/>
              </a:ext>
            </a:extLst>
          </p:cNvPr>
          <p:cNvGrpSpPr/>
          <p:nvPr/>
        </p:nvGrpSpPr>
        <p:grpSpPr>
          <a:xfrm>
            <a:off x="13927392" y="2775175"/>
            <a:ext cx="3759795" cy="3759795"/>
            <a:chOff x="0" y="0"/>
            <a:chExt cx="5013060" cy="5013060"/>
          </a:xfrm>
        </p:grpSpPr>
        <p:grpSp>
          <p:nvGrpSpPr>
            <p:cNvPr id="22" name="Group 6">
              <a:extLst>
                <a:ext uri="{FF2B5EF4-FFF2-40B4-BE49-F238E27FC236}">
                  <a16:creationId xmlns:a16="http://schemas.microsoft.com/office/drawing/2014/main" id="{5A82A7B1-2E6E-4C10-B9FE-EB39D15A48CF}"/>
                </a:ext>
              </a:extLst>
            </p:cNvPr>
            <p:cNvGrpSpPr/>
            <p:nvPr/>
          </p:nvGrpSpPr>
          <p:grpSpPr>
            <a:xfrm>
              <a:off x="0" y="0"/>
              <a:ext cx="5013060" cy="5013060"/>
              <a:chOff x="0" y="0"/>
              <a:chExt cx="812800" cy="812800"/>
            </a:xfrm>
          </p:grpSpPr>
          <p:sp>
            <p:nvSpPr>
              <p:cNvPr id="25" name="Freeform 7">
                <a:extLst>
                  <a:ext uri="{FF2B5EF4-FFF2-40B4-BE49-F238E27FC236}">
                    <a16:creationId xmlns:a16="http://schemas.microsoft.com/office/drawing/2014/main" id="{2322A952-2A8C-4272-9A41-7C9F44D4CC9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A5B4"/>
              </a:solidFill>
            </p:spPr>
          </p:sp>
          <p:sp>
            <p:nvSpPr>
              <p:cNvPr id="26" name="TextBox 8">
                <a:extLst>
                  <a:ext uri="{FF2B5EF4-FFF2-40B4-BE49-F238E27FC236}">
                    <a16:creationId xmlns:a16="http://schemas.microsoft.com/office/drawing/2014/main" id="{D0020D13-BCA1-4F97-816D-E6EAA7DDC0BE}"/>
                  </a:ext>
                </a:extLst>
              </p:cNvPr>
              <p:cNvSpPr txBox="1"/>
              <p:nvPr/>
            </p:nvSpPr>
            <p:spPr>
              <a:xfrm>
                <a:off x="76200" y="85725"/>
                <a:ext cx="660400" cy="650875"/>
              </a:xfrm>
              <a:prstGeom prst="rect">
                <a:avLst/>
              </a:prstGeom>
            </p:spPr>
            <p:txBody>
              <a:bodyPr lIns="55082" tIns="55082" rIns="55082" bIns="55082" rtlCol="0" anchor="ctr"/>
              <a:lstStyle/>
              <a:p>
                <a:pPr algn="ctr">
                  <a:lnSpc>
                    <a:spcPts val="2798"/>
                  </a:lnSpc>
                </a:pPr>
                <a:endParaRPr/>
              </a:p>
            </p:txBody>
          </p:sp>
        </p:grpSp>
        <p:grpSp>
          <p:nvGrpSpPr>
            <p:cNvPr id="23" name="Group 9">
              <a:extLst>
                <a:ext uri="{FF2B5EF4-FFF2-40B4-BE49-F238E27FC236}">
                  <a16:creationId xmlns:a16="http://schemas.microsoft.com/office/drawing/2014/main" id="{E36641E3-CA3C-4244-9CA4-99AF9982B1D2}"/>
                </a:ext>
              </a:extLst>
            </p:cNvPr>
            <p:cNvGrpSpPr/>
            <p:nvPr/>
          </p:nvGrpSpPr>
          <p:grpSpPr>
            <a:xfrm>
              <a:off x="235987" y="235997"/>
              <a:ext cx="4541086" cy="4541067"/>
              <a:chOff x="0" y="0"/>
              <a:chExt cx="5276057" cy="5276035"/>
            </a:xfrm>
          </p:grpSpPr>
          <p:sp>
            <p:nvSpPr>
              <p:cNvPr id="24" name="Freeform 10">
                <a:extLst>
                  <a:ext uri="{FF2B5EF4-FFF2-40B4-BE49-F238E27FC236}">
                    <a16:creationId xmlns:a16="http://schemas.microsoft.com/office/drawing/2014/main" id="{9B9F2356-5E61-42F9-B713-45364346B077}"/>
                  </a:ext>
                </a:extLst>
              </p:cNvPr>
              <p:cNvSpPr/>
              <p:nvPr/>
            </p:nvSpPr>
            <p:spPr>
              <a:xfrm>
                <a:off x="0" y="0"/>
                <a:ext cx="5276088" cy="5276088"/>
              </a:xfrm>
              <a:custGeom>
                <a:avLst/>
                <a:gdLst/>
                <a:ahLst/>
                <a:cxnLst/>
                <a:rect l="l" t="t" r="r" b="b"/>
                <a:pathLst>
                  <a:path w="5276088" h="5276088">
                    <a:moveTo>
                      <a:pt x="5276088" y="2638044"/>
                    </a:moveTo>
                    <a:cubicBezTo>
                      <a:pt x="5276088" y="4094861"/>
                      <a:pt x="4094988" y="5276088"/>
                      <a:pt x="2638044" y="5276088"/>
                    </a:cubicBezTo>
                    <a:cubicBezTo>
                      <a:pt x="1181100" y="5276088"/>
                      <a:pt x="0" y="4094988"/>
                      <a:pt x="0" y="2638044"/>
                    </a:cubicBezTo>
                    <a:cubicBezTo>
                      <a:pt x="0" y="1181100"/>
                      <a:pt x="1181100" y="0"/>
                      <a:pt x="2638044" y="0"/>
                    </a:cubicBezTo>
                    <a:cubicBezTo>
                      <a:pt x="4094988" y="0"/>
                      <a:pt x="5276088" y="1181100"/>
                      <a:pt x="5276088" y="2638044"/>
                    </a:cubicBezTo>
                    <a:close/>
                  </a:path>
                </a:pathLst>
              </a:custGeom>
              <a:blipFill>
                <a:blip r:embed="rId3">
                  <a:extLst>
                    <a:ext uri="{28A0092B-C50C-407E-A947-70E740481C1C}">
                      <a14:useLocalDpi xmlns:a14="http://schemas.microsoft.com/office/drawing/2010/main" val="0"/>
                    </a:ext>
                  </a:extLst>
                </a:blip>
                <a:stretch>
                  <a:fillRect l="-24999" r="-24999"/>
                </a:stretch>
              </a:blipFill>
            </p:spPr>
          </p:sp>
        </p:grpSp>
      </p:grpSp>
      <p:grpSp>
        <p:nvGrpSpPr>
          <p:cNvPr id="27" name="Group 11">
            <a:extLst>
              <a:ext uri="{FF2B5EF4-FFF2-40B4-BE49-F238E27FC236}">
                <a16:creationId xmlns:a16="http://schemas.microsoft.com/office/drawing/2014/main" id="{14A77EF1-A18D-4B98-B3EE-9EDC0F0BA6AF}"/>
              </a:ext>
            </a:extLst>
          </p:cNvPr>
          <p:cNvGrpSpPr/>
          <p:nvPr/>
        </p:nvGrpSpPr>
        <p:grpSpPr>
          <a:xfrm>
            <a:off x="12278415" y="5670775"/>
            <a:ext cx="4150065" cy="4150065"/>
            <a:chOff x="0" y="0"/>
            <a:chExt cx="5533420" cy="5533420"/>
          </a:xfrm>
        </p:grpSpPr>
        <p:grpSp>
          <p:nvGrpSpPr>
            <p:cNvPr id="28" name="Group 12">
              <a:extLst>
                <a:ext uri="{FF2B5EF4-FFF2-40B4-BE49-F238E27FC236}">
                  <a16:creationId xmlns:a16="http://schemas.microsoft.com/office/drawing/2014/main" id="{43FFFF6C-5457-4AA7-9CEE-69B9D0335764}"/>
                </a:ext>
              </a:extLst>
            </p:cNvPr>
            <p:cNvGrpSpPr/>
            <p:nvPr/>
          </p:nvGrpSpPr>
          <p:grpSpPr>
            <a:xfrm>
              <a:off x="0" y="0"/>
              <a:ext cx="5533420" cy="5533420"/>
              <a:chOff x="0" y="0"/>
              <a:chExt cx="812800" cy="812800"/>
            </a:xfrm>
          </p:grpSpPr>
          <p:sp>
            <p:nvSpPr>
              <p:cNvPr id="31" name="Freeform 13">
                <a:extLst>
                  <a:ext uri="{FF2B5EF4-FFF2-40B4-BE49-F238E27FC236}">
                    <a16:creationId xmlns:a16="http://schemas.microsoft.com/office/drawing/2014/main" id="{589F0767-5E2D-4687-9AB4-70EC6703BD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A5B4"/>
              </a:solidFill>
            </p:spPr>
          </p:sp>
          <p:sp>
            <p:nvSpPr>
              <p:cNvPr id="32" name="TextBox 14">
                <a:extLst>
                  <a:ext uri="{FF2B5EF4-FFF2-40B4-BE49-F238E27FC236}">
                    <a16:creationId xmlns:a16="http://schemas.microsoft.com/office/drawing/2014/main" id="{069FA705-8843-4D5E-9BA4-990D14E00DFE}"/>
                  </a:ext>
                </a:extLst>
              </p:cNvPr>
              <p:cNvSpPr txBox="1"/>
              <p:nvPr/>
            </p:nvSpPr>
            <p:spPr>
              <a:xfrm>
                <a:off x="76200" y="85725"/>
                <a:ext cx="660400" cy="650875"/>
              </a:xfrm>
              <a:prstGeom prst="rect">
                <a:avLst/>
              </a:prstGeom>
            </p:spPr>
            <p:txBody>
              <a:bodyPr lIns="60218" tIns="60218" rIns="60218" bIns="60218" rtlCol="0" anchor="ctr"/>
              <a:lstStyle/>
              <a:p>
                <a:pPr algn="ctr">
                  <a:lnSpc>
                    <a:spcPts val="2798"/>
                  </a:lnSpc>
                </a:pPr>
                <a:endParaRPr/>
              </a:p>
            </p:txBody>
          </p:sp>
        </p:grpSp>
        <p:grpSp>
          <p:nvGrpSpPr>
            <p:cNvPr id="29" name="Group 15">
              <a:extLst>
                <a:ext uri="{FF2B5EF4-FFF2-40B4-BE49-F238E27FC236}">
                  <a16:creationId xmlns:a16="http://schemas.microsoft.com/office/drawing/2014/main" id="{A555A5C5-C273-454F-AE33-1C7CA1A5CE78}"/>
                </a:ext>
              </a:extLst>
            </p:cNvPr>
            <p:cNvGrpSpPr/>
            <p:nvPr/>
          </p:nvGrpSpPr>
          <p:grpSpPr>
            <a:xfrm>
              <a:off x="227200" y="227210"/>
              <a:ext cx="5079020" cy="5079000"/>
              <a:chOff x="0" y="0"/>
              <a:chExt cx="4062305" cy="4062289"/>
            </a:xfrm>
          </p:grpSpPr>
          <p:sp>
            <p:nvSpPr>
              <p:cNvPr id="30" name="Freeform 16">
                <a:extLst>
                  <a:ext uri="{FF2B5EF4-FFF2-40B4-BE49-F238E27FC236}">
                    <a16:creationId xmlns:a16="http://schemas.microsoft.com/office/drawing/2014/main" id="{BC0C6D26-04FF-4659-9995-2A43AC002C22}"/>
                  </a:ext>
                </a:extLst>
              </p:cNvPr>
              <p:cNvSpPr/>
              <p:nvPr/>
            </p:nvSpPr>
            <p:spPr>
              <a:xfrm>
                <a:off x="0" y="0"/>
                <a:ext cx="4062349" cy="4062222"/>
              </a:xfrm>
              <a:custGeom>
                <a:avLst/>
                <a:gdLst/>
                <a:ahLst/>
                <a:cxnLst/>
                <a:rect l="l" t="t" r="r" b="b"/>
                <a:pathLst>
                  <a:path w="4062349" h="4062222">
                    <a:moveTo>
                      <a:pt x="4062349" y="2031111"/>
                    </a:moveTo>
                    <a:cubicBezTo>
                      <a:pt x="4062349" y="3152775"/>
                      <a:pt x="3152902" y="4062222"/>
                      <a:pt x="2031238" y="4062222"/>
                    </a:cubicBezTo>
                    <a:cubicBezTo>
                      <a:pt x="909574" y="4062222"/>
                      <a:pt x="0" y="3152902"/>
                      <a:pt x="0" y="2031111"/>
                    </a:cubicBezTo>
                    <a:cubicBezTo>
                      <a:pt x="0" y="909320"/>
                      <a:pt x="909320" y="0"/>
                      <a:pt x="2031111" y="0"/>
                    </a:cubicBezTo>
                    <a:cubicBezTo>
                      <a:pt x="3152902" y="0"/>
                      <a:pt x="4062349" y="909447"/>
                      <a:pt x="4062349" y="2031111"/>
                    </a:cubicBezTo>
                    <a:close/>
                  </a:path>
                </a:pathLst>
              </a:custGeom>
              <a:blipFill>
                <a:blip r:embed="rId4" cstate="print">
                  <a:extLst>
                    <a:ext uri="{28A0092B-C50C-407E-A947-70E740481C1C}">
                      <a14:useLocalDpi xmlns:a14="http://schemas.microsoft.com/office/drawing/2010/main" val="0"/>
                    </a:ext>
                  </a:extLst>
                </a:blip>
                <a:stretch>
                  <a:fillRect l="-14403" r="-35591"/>
                </a:stretch>
              </a:blipFill>
              <a:ln cap="sq">
                <a:noFill/>
                <a:prstDash val="solid"/>
                <a:miter/>
              </a:ln>
            </p:spPr>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TextBox 2"/>
          <p:cNvSpPr txBox="1"/>
          <p:nvPr/>
        </p:nvSpPr>
        <p:spPr>
          <a:xfrm>
            <a:off x="942413" y="536036"/>
            <a:ext cx="11928568" cy="887048"/>
          </a:xfrm>
          <a:prstGeom prst="rect">
            <a:avLst/>
          </a:prstGeom>
        </p:spPr>
        <p:txBody>
          <a:bodyPr lIns="0" tIns="0" rIns="0" bIns="0" rtlCol="0" anchor="t">
            <a:spAutoFit/>
          </a:bodyPr>
          <a:lstStyle/>
          <a:p>
            <a:pPr algn="l">
              <a:lnSpc>
                <a:spcPts val="7280"/>
              </a:lnSpc>
            </a:pPr>
            <a:r>
              <a:rPr lang="en-US" sz="5200">
                <a:solidFill>
                  <a:srgbClr val="002D74"/>
                </a:solidFill>
                <a:latin typeface="Averta 2"/>
                <a:ea typeface="Averta 2"/>
                <a:cs typeface="Averta 2"/>
                <a:sym typeface="Averta 2"/>
              </a:rPr>
              <a:t>What makes the Scholarship Unique?</a:t>
            </a:r>
          </a:p>
        </p:txBody>
      </p:sp>
      <p:sp>
        <p:nvSpPr>
          <p:cNvPr id="3" name="TextBox 3"/>
          <p:cNvSpPr txBox="1"/>
          <p:nvPr/>
        </p:nvSpPr>
        <p:spPr>
          <a:xfrm>
            <a:off x="942413" y="2603216"/>
            <a:ext cx="15403949" cy="2757805"/>
          </a:xfrm>
          <a:prstGeom prst="rect">
            <a:avLst/>
          </a:prstGeom>
        </p:spPr>
        <p:txBody>
          <a:bodyPr lIns="0" tIns="0" rIns="0" bIns="0" rtlCol="0" anchor="t">
            <a:spAutoFit/>
          </a:bodyPr>
          <a:lstStyle/>
          <a:p>
            <a:pPr algn="l">
              <a:lnSpc>
                <a:spcPts val="3919"/>
              </a:lnSpc>
            </a:pPr>
            <a:r>
              <a:rPr lang="en-US" sz="2799">
                <a:solidFill>
                  <a:srgbClr val="000000"/>
                </a:solidFill>
                <a:latin typeface="Averta 1"/>
                <a:ea typeface="Averta 1"/>
                <a:cs typeface="Averta 1"/>
                <a:sym typeface="Averta 1"/>
              </a:rPr>
              <a:t>This is the flagship programme at the core of the Rhodes Scholar experience, providing many different and varied opportunities to learn, connect, and engage across three key areas:</a:t>
            </a:r>
          </a:p>
          <a:p>
            <a:pPr algn="l">
              <a:lnSpc>
                <a:spcPts val="2380"/>
              </a:lnSpc>
            </a:pPr>
            <a:endParaRPr lang="en-US" sz="2799">
              <a:solidFill>
                <a:srgbClr val="000000"/>
              </a:solidFill>
              <a:latin typeface="Averta 1"/>
              <a:ea typeface="Averta 1"/>
              <a:cs typeface="Averta 1"/>
              <a:sym typeface="Averta 1"/>
            </a:endParaRPr>
          </a:p>
          <a:p>
            <a:pPr marL="604519" lvl="1" indent="-302260" algn="l">
              <a:lnSpc>
                <a:spcPts val="3919"/>
              </a:lnSpc>
              <a:buAutoNum type="arabicPeriod"/>
            </a:pPr>
            <a:r>
              <a:rPr lang="en-US" sz="2799">
                <a:solidFill>
                  <a:srgbClr val="000000"/>
                </a:solidFill>
                <a:latin typeface="Averta 1"/>
                <a:ea typeface="Averta 1"/>
                <a:cs typeface="Averta 1"/>
                <a:sym typeface="Averta 1"/>
              </a:rPr>
              <a:t> Understanding yourself and your values</a:t>
            </a:r>
          </a:p>
          <a:p>
            <a:pPr marL="604519" lvl="1" indent="-302260" algn="l">
              <a:lnSpc>
                <a:spcPts val="3919"/>
              </a:lnSpc>
              <a:buAutoNum type="arabicPeriod"/>
            </a:pPr>
            <a:r>
              <a:rPr lang="en-US" sz="2799">
                <a:solidFill>
                  <a:srgbClr val="000000"/>
                </a:solidFill>
                <a:latin typeface="Averta 1"/>
                <a:ea typeface="Averta 1"/>
                <a:cs typeface="Averta 1"/>
                <a:sym typeface="Averta 1"/>
              </a:rPr>
              <a:t> Building community with others</a:t>
            </a:r>
          </a:p>
          <a:p>
            <a:pPr marL="604519" lvl="1" indent="-302260" algn="l">
              <a:lnSpc>
                <a:spcPts val="3919"/>
              </a:lnSpc>
              <a:buAutoNum type="arabicPeriod"/>
            </a:pPr>
            <a:r>
              <a:rPr lang="en-US" sz="2799">
                <a:solidFill>
                  <a:srgbClr val="000000"/>
                </a:solidFill>
                <a:latin typeface="Averta 1"/>
                <a:ea typeface="Averta 1"/>
                <a:cs typeface="Averta 1"/>
                <a:sym typeface="Averta 1"/>
              </a:rPr>
              <a:t> Navigating your own path through the world, beginning with your journey at Oxford</a:t>
            </a:r>
          </a:p>
        </p:txBody>
      </p:sp>
      <p:sp>
        <p:nvSpPr>
          <p:cNvPr id="4" name="TextBox 4"/>
          <p:cNvSpPr txBox="1"/>
          <p:nvPr/>
        </p:nvSpPr>
        <p:spPr>
          <a:xfrm>
            <a:off x="942413" y="1784550"/>
            <a:ext cx="13834680" cy="514350"/>
          </a:xfrm>
          <a:prstGeom prst="rect">
            <a:avLst/>
          </a:prstGeom>
        </p:spPr>
        <p:txBody>
          <a:bodyPr lIns="0" tIns="0" rIns="0" bIns="0" rtlCol="0" anchor="t">
            <a:spAutoFit/>
          </a:bodyPr>
          <a:lstStyle/>
          <a:p>
            <a:pPr algn="l">
              <a:lnSpc>
                <a:spcPts val="4079"/>
              </a:lnSpc>
            </a:pPr>
            <a:r>
              <a:rPr lang="en-US" sz="3399">
                <a:solidFill>
                  <a:srgbClr val="002D74"/>
                </a:solidFill>
                <a:latin typeface="Averta 3"/>
                <a:ea typeface="Averta 3"/>
                <a:cs typeface="Averta 3"/>
                <a:sym typeface="Averta 3"/>
              </a:rPr>
              <a:t>Character, Service and Leadership Programme (CSLP)</a:t>
            </a:r>
          </a:p>
        </p:txBody>
      </p:sp>
      <p:sp>
        <p:nvSpPr>
          <p:cNvPr id="5" name="TextBox 5"/>
          <p:cNvSpPr txBox="1"/>
          <p:nvPr/>
        </p:nvSpPr>
        <p:spPr>
          <a:xfrm>
            <a:off x="1028700" y="6666623"/>
            <a:ext cx="9820533" cy="3069590"/>
          </a:xfrm>
          <a:prstGeom prst="rect">
            <a:avLst/>
          </a:prstGeom>
        </p:spPr>
        <p:txBody>
          <a:bodyPr lIns="0" tIns="0" rIns="0" bIns="0" rtlCol="0" anchor="t">
            <a:spAutoFit/>
          </a:bodyPr>
          <a:lstStyle/>
          <a:p>
            <a:pPr marL="626112" lvl="1" indent="-313056" algn="l">
              <a:lnSpc>
                <a:spcPts val="4060"/>
              </a:lnSpc>
              <a:buFont typeface="Arial"/>
              <a:buChar char="•"/>
            </a:pPr>
            <a:r>
              <a:rPr lang="en-US" sz="2900">
                <a:solidFill>
                  <a:srgbClr val="000000"/>
                </a:solidFill>
                <a:latin typeface="Averta 1"/>
                <a:ea typeface="Averta 1"/>
                <a:cs typeface="Averta 1"/>
                <a:sym typeface="Averta 1"/>
              </a:rPr>
              <a:t>Welcome Week </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First and Second Year CSLP Retreats</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Skills workshop sessions</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Speaker series</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Weekly discussions on global challenges</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And more!</a:t>
            </a:r>
          </a:p>
        </p:txBody>
      </p:sp>
      <p:sp>
        <p:nvSpPr>
          <p:cNvPr id="12" name="TextBox 12"/>
          <p:cNvSpPr txBox="1"/>
          <p:nvPr/>
        </p:nvSpPr>
        <p:spPr>
          <a:xfrm>
            <a:off x="942413" y="5934827"/>
            <a:ext cx="13834680" cy="514350"/>
          </a:xfrm>
          <a:prstGeom prst="rect">
            <a:avLst/>
          </a:prstGeom>
        </p:spPr>
        <p:txBody>
          <a:bodyPr lIns="0" tIns="0" rIns="0" bIns="0" rtlCol="0" anchor="t">
            <a:spAutoFit/>
          </a:bodyPr>
          <a:lstStyle/>
          <a:p>
            <a:pPr algn="l">
              <a:lnSpc>
                <a:spcPts val="4079"/>
              </a:lnSpc>
            </a:pPr>
            <a:r>
              <a:rPr lang="en-US" sz="3399">
                <a:solidFill>
                  <a:srgbClr val="002D74"/>
                </a:solidFill>
                <a:latin typeface="Averta 3"/>
                <a:ea typeface="Averta 3"/>
                <a:cs typeface="Averta 3"/>
                <a:sym typeface="Averta 3"/>
              </a:rPr>
              <a:t>Some highlights of the Scholar Programming include:</a:t>
            </a:r>
          </a:p>
        </p:txBody>
      </p:sp>
      <p:sp>
        <p:nvSpPr>
          <p:cNvPr id="13" name="Freeform 13"/>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grpSp>
        <p:nvGrpSpPr>
          <p:cNvPr id="20" name="Group 6">
            <a:extLst>
              <a:ext uri="{FF2B5EF4-FFF2-40B4-BE49-F238E27FC236}">
                <a16:creationId xmlns:a16="http://schemas.microsoft.com/office/drawing/2014/main" id="{E7D70380-3919-4272-88F4-F0D2E99BBBB4}"/>
              </a:ext>
            </a:extLst>
          </p:cNvPr>
          <p:cNvGrpSpPr/>
          <p:nvPr/>
        </p:nvGrpSpPr>
        <p:grpSpPr>
          <a:xfrm>
            <a:off x="13236444" y="5570571"/>
            <a:ext cx="4240928" cy="4240928"/>
            <a:chOff x="0" y="0"/>
            <a:chExt cx="5654571" cy="5654571"/>
          </a:xfrm>
        </p:grpSpPr>
        <p:grpSp>
          <p:nvGrpSpPr>
            <p:cNvPr id="21" name="Group 7">
              <a:extLst>
                <a:ext uri="{FF2B5EF4-FFF2-40B4-BE49-F238E27FC236}">
                  <a16:creationId xmlns:a16="http://schemas.microsoft.com/office/drawing/2014/main" id="{AC433058-356B-406E-A70D-01373EC5C77A}"/>
                </a:ext>
              </a:extLst>
            </p:cNvPr>
            <p:cNvGrpSpPr/>
            <p:nvPr/>
          </p:nvGrpSpPr>
          <p:grpSpPr>
            <a:xfrm>
              <a:off x="0" y="0"/>
              <a:ext cx="5654571" cy="5654571"/>
              <a:chOff x="0" y="0"/>
              <a:chExt cx="812800" cy="812800"/>
            </a:xfrm>
          </p:grpSpPr>
          <p:sp>
            <p:nvSpPr>
              <p:cNvPr id="24" name="Freeform 8">
                <a:extLst>
                  <a:ext uri="{FF2B5EF4-FFF2-40B4-BE49-F238E27FC236}">
                    <a16:creationId xmlns:a16="http://schemas.microsoft.com/office/drawing/2014/main" id="{C0645C2A-6B2B-4826-AE8C-628B0D06AC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A5B4"/>
              </a:solidFill>
            </p:spPr>
          </p:sp>
          <p:sp>
            <p:nvSpPr>
              <p:cNvPr id="25" name="TextBox 9">
                <a:extLst>
                  <a:ext uri="{FF2B5EF4-FFF2-40B4-BE49-F238E27FC236}">
                    <a16:creationId xmlns:a16="http://schemas.microsoft.com/office/drawing/2014/main" id="{0DE9AA79-7B72-4621-8944-979535CA14BD}"/>
                  </a:ext>
                </a:extLst>
              </p:cNvPr>
              <p:cNvSpPr txBox="1"/>
              <p:nvPr/>
            </p:nvSpPr>
            <p:spPr>
              <a:xfrm>
                <a:off x="76200" y="85725"/>
                <a:ext cx="660400" cy="650875"/>
              </a:xfrm>
              <a:prstGeom prst="rect">
                <a:avLst/>
              </a:prstGeom>
            </p:spPr>
            <p:txBody>
              <a:bodyPr lIns="60218" tIns="60218" rIns="60218" bIns="60218" rtlCol="0" anchor="ctr"/>
              <a:lstStyle/>
              <a:p>
                <a:pPr algn="ctr">
                  <a:lnSpc>
                    <a:spcPts val="2799"/>
                  </a:lnSpc>
                </a:pPr>
                <a:endParaRPr/>
              </a:p>
            </p:txBody>
          </p:sp>
        </p:grpSp>
        <p:grpSp>
          <p:nvGrpSpPr>
            <p:cNvPr id="22" name="Group 10">
              <a:extLst>
                <a:ext uri="{FF2B5EF4-FFF2-40B4-BE49-F238E27FC236}">
                  <a16:creationId xmlns:a16="http://schemas.microsoft.com/office/drawing/2014/main" id="{B0A17B85-74BD-4F93-BB7A-334FC7903001}"/>
                </a:ext>
              </a:extLst>
            </p:cNvPr>
            <p:cNvGrpSpPr/>
            <p:nvPr/>
          </p:nvGrpSpPr>
          <p:grpSpPr>
            <a:xfrm>
              <a:off x="232174" y="232185"/>
              <a:ext cx="5190222" cy="5190202"/>
              <a:chOff x="0" y="0"/>
              <a:chExt cx="4062305" cy="4062289"/>
            </a:xfrm>
          </p:grpSpPr>
          <p:sp>
            <p:nvSpPr>
              <p:cNvPr id="23" name="Freeform 11">
                <a:extLst>
                  <a:ext uri="{FF2B5EF4-FFF2-40B4-BE49-F238E27FC236}">
                    <a16:creationId xmlns:a16="http://schemas.microsoft.com/office/drawing/2014/main" id="{DB69951B-7573-4494-8FEA-4A2803708DB3}"/>
                  </a:ext>
                </a:extLst>
              </p:cNvPr>
              <p:cNvSpPr/>
              <p:nvPr/>
            </p:nvSpPr>
            <p:spPr>
              <a:xfrm>
                <a:off x="0" y="0"/>
                <a:ext cx="4062349" cy="4062222"/>
              </a:xfrm>
              <a:custGeom>
                <a:avLst/>
                <a:gdLst/>
                <a:ahLst/>
                <a:cxnLst/>
                <a:rect l="l" t="t" r="r" b="b"/>
                <a:pathLst>
                  <a:path w="4062349" h="4062222">
                    <a:moveTo>
                      <a:pt x="4062349" y="2031111"/>
                    </a:moveTo>
                    <a:cubicBezTo>
                      <a:pt x="4062349" y="3152775"/>
                      <a:pt x="3152902" y="4062222"/>
                      <a:pt x="2031238" y="4062222"/>
                    </a:cubicBezTo>
                    <a:cubicBezTo>
                      <a:pt x="909574" y="4062222"/>
                      <a:pt x="0" y="3152902"/>
                      <a:pt x="0" y="2031111"/>
                    </a:cubicBezTo>
                    <a:cubicBezTo>
                      <a:pt x="0" y="909320"/>
                      <a:pt x="909320" y="0"/>
                      <a:pt x="2031111" y="0"/>
                    </a:cubicBezTo>
                    <a:cubicBezTo>
                      <a:pt x="3152902" y="0"/>
                      <a:pt x="4062349" y="909447"/>
                      <a:pt x="4062349" y="2031111"/>
                    </a:cubicBezTo>
                    <a:close/>
                  </a:path>
                </a:pathLst>
              </a:custGeom>
              <a:blipFill>
                <a:blip r:embed="rId3"/>
                <a:stretch>
                  <a:fillRect l="-24974" r="-24974"/>
                </a:stretch>
              </a:blipFill>
              <a:ln cap="sq">
                <a:noFill/>
                <a:prstDash val="solid"/>
                <a:miter/>
              </a:ln>
            </p:spPr>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36EAB"/>
        </a:solidFill>
        <a:effectLst/>
      </p:bgPr>
    </p:bg>
    <p:spTree>
      <p:nvGrpSpPr>
        <p:cNvPr id="1" name=""/>
        <p:cNvGrpSpPr/>
        <p:nvPr/>
      </p:nvGrpSpPr>
      <p:grpSpPr>
        <a:xfrm>
          <a:off x="0" y="0"/>
          <a:ext cx="0" cy="0"/>
          <a:chOff x="0" y="0"/>
          <a:chExt cx="0" cy="0"/>
        </a:xfrm>
      </p:grpSpPr>
      <p:sp>
        <p:nvSpPr>
          <p:cNvPr id="2" name="TextBox 2"/>
          <p:cNvSpPr txBox="1"/>
          <p:nvPr/>
        </p:nvSpPr>
        <p:spPr>
          <a:xfrm>
            <a:off x="942413" y="526511"/>
            <a:ext cx="11928568" cy="920066"/>
          </a:xfrm>
          <a:prstGeom prst="rect">
            <a:avLst/>
          </a:prstGeom>
        </p:spPr>
        <p:txBody>
          <a:bodyPr lIns="0" tIns="0" rIns="0" bIns="0" rtlCol="0" anchor="t">
            <a:spAutoFit/>
          </a:bodyPr>
          <a:lstStyle/>
          <a:p>
            <a:pPr algn="l">
              <a:lnSpc>
                <a:spcPts val="7560"/>
              </a:lnSpc>
            </a:pPr>
            <a:r>
              <a:rPr lang="en-US" sz="5400">
                <a:solidFill>
                  <a:srgbClr val="ECE4D3"/>
                </a:solidFill>
                <a:latin typeface="Averta 2"/>
                <a:ea typeface="Averta 2"/>
                <a:cs typeface="Averta 2"/>
                <a:sym typeface="Averta 2"/>
              </a:rPr>
              <a:t>What makes the Scholarship Unique?</a:t>
            </a:r>
          </a:p>
        </p:txBody>
      </p:sp>
      <p:sp>
        <p:nvSpPr>
          <p:cNvPr id="3" name="TextBox 3"/>
          <p:cNvSpPr txBox="1"/>
          <p:nvPr/>
        </p:nvSpPr>
        <p:spPr>
          <a:xfrm>
            <a:off x="705178" y="3006598"/>
            <a:ext cx="8097524" cy="61575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10101"/>
                </a:solidFill>
                <a:latin typeface="Averta 1"/>
                <a:ea typeface="Averta 1"/>
                <a:cs typeface="Averta 1"/>
                <a:sym typeface="Averta 1"/>
              </a:rPr>
              <a:t>From the moment you are selected, you will be welcomed into a global, lifelong community of Rhodes Scholars, Alumni, and Fellows from our partnership programmes. </a:t>
            </a:r>
          </a:p>
          <a:p>
            <a:pPr algn="l">
              <a:lnSpc>
                <a:spcPts val="4480"/>
              </a:lnSpc>
              <a:spcBef>
                <a:spcPct val="0"/>
              </a:spcBef>
            </a:pPr>
            <a:endParaRPr lang="en-US" sz="3200">
              <a:solidFill>
                <a:srgbClr val="010101"/>
              </a:solidFill>
              <a:latin typeface="Averta 1"/>
              <a:ea typeface="Averta 1"/>
              <a:cs typeface="Averta 1"/>
              <a:sym typeface="Averta 1"/>
            </a:endParaRPr>
          </a:p>
          <a:p>
            <a:pPr marL="690881" lvl="1" indent="-345440" algn="l">
              <a:lnSpc>
                <a:spcPts val="4480"/>
              </a:lnSpc>
              <a:buFont typeface="Arial"/>
              <a:buChar char="•"/>
            </a:pPr>
            <a:r>
              <a:rPr lang="en-US" sz="3200">
                <a:solidFill>
                  <a:srgbClr val="010101"/>
                </a:solidFill>
                <a:latin typeface="Averta 1"/>
                <a:ea typeface="Averta 1"/>
                <a:cs typeface="Averta 1"/>
                <a:sym typeface="Averta 1"/>
              </a:rPr>
              <a:t>Beyond gaining access to a powerful professional network, you will connect with thoughtful, kind and ambitious individuals from around the world, collectively striving to drive progress. </a:t>
            </a:r>
          </a:p>
        </p:txBody>
      </p:sp>
      <p:grpSp>
        <p:nvGrpSpPr>
          <p:cNvPr id="4" name="Group 4"/>
          <p:cNvGrpSpPr/>
          <p:nvPr/>
        </p:nvGrpSpPr>
        <p:grpSpPr>
          <a:xfrm>
            <a:off x="10846481" y="2842239"/>
            <a:ext cx="7441519" cy="7482861"/>
            <a:chOff x="0" y="0"/>
            <a:chExt cx="9922026" cy="9977148"/>
          </a:xfrm>
        </p:grpSpPr>
        <p:grpSp>
          <p:nvGrpSpPr>
            <p:cNvPr id="5" name="Group 5"/>
            <p:cNvGrpSpPr/>
            <p:nvPr/>
          </p:nvGrpSpPr>
          <p:grpSpPr>
            <a:xfrm>
              <a:off x="0" y="0"/>
              <a:ext cx="9922026" cy="9922026"/>
              <a:chOff x="0" y="0"/>
              <a:chExt cx="2709333" cy="2709333"/>
            </a:xfrm>
          </p:grpSpPr>
          <p:sp>
            <p:nvSpPr>
              <p:cNvPr id="6" name="Freeform 6"/>
              <p:cNvSpPr/>
              <p:nvPr/>
            </p:nvSpPr>
            <p:spPr>
              <a:xfrm>
                <a:off x="0" y="0"/>
                <a:ext cx="2709333" cy="2709333"/>
              </a:xfrm>
              <a:custGeom>
                <a:avLst/>
                <a:gdLst/>
                <a:ahLst/>
                <a:cxnLst/>
                <a:rect l="l" t="t" r="r" b="b"/>
                <a:pathLst>
                  <a:path w="2709333" h="2709333">
                    <a:moveTo>
                      <a:pt x="0" y="0"/>
                    </a:moveTo>
                    <a:lnTo>
                      <a:pt x="2709333" y="0"/>
                    </a:lnTo>
                    <a:lnTo>
                      <a:pt x="2709333" y="2709333"/>
                    </a:lnTo>
                    <a:lnTo>
                      <a:pt x="0" y="2709333"/>
                    </a:lnTo>
                    <a:close/>
                  </a:path>
                </a:pathLst>
              </a:custGeom>
              <a:solidFill>
                <a:srgbClr val="ECECEC"/>
              </a:solidFill>
            </p:spPr>
          </p:sp>
          <p:sp>
            <p:nvSpPr>
              <p:cNvPr id="7" name="TextBox 7"/>
              <p:cNvSpPr txBox="1"/>
              <p:nvPr/>
            </p:nvSpPr>
            <p:spPr>
              <a:xfrm>
                <a:off x="0" y="-38100"/>
                <a:ext cx="2709333" cy="2747433"/>
              </a:xfrm>
              <a:prstGeom prst="rect">
                <a:avLst/>
              </a:prstGeom>
            </p:spPr>
            <p:txBody>
              <a:bodyPr lIns="36748" tIns="36748" rIns="36748" bIns="36748" rtlCol="0" anchor="ctr"/>
              <a:lstStyle/>
              <a:p>
                <a:pPr algn="ctr">
                  <a:lnSpc>
                    <a:spcPts val="2103"/>
                  </a:lnSpc>
                </a:pPr>
                <a:endParaRPr/>
              </a:p>
            </p:txBody>
          </p:sp>
        </p:grpSp>
        <p:sp>
          <p:nvSpPr>
            <p:cNvPr id="8" name="Freeform 8"/>
            <p:cNvSpPr/>
            <p:nvPr/>
          </p:nvSpPr>
          <p:spPr>
            <a:xfrm>
              <a:off x="0" y="0"/>
              <a:ext cx="9912839" cy="9912839"/>
            </a:xfrm>
            <a:custGeom>
              <a:avLst/>
              <a:gdLst/>
              <a:ahLst/>
              <a:cxnLst/>
              <a:rect l="l" t="t" r="r" b="b"/>
              <a:pathLst>
                <a:path w="9912839" h="9912839">
                  <a:moveTo>
                    <a:pt x="0" y="0"/>
                  </a:moveTo>
                  <a:lnTo>
                    <a:pt x="9912839" y="0"/>
                  </a:lnTo>
                  <a:lnTo>
                    <a:pt x="9912839" y="9912839"/>
                  </a:lnTo>
                  <a:lnTo>
                    <a:pt x="0" y="9912839"/>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426142" y="397122"/>
              <a:ext cx="9223098" cy="9172791"/>
            </a:xfrm>
            <a:custGeom>
              <a:avLst/>
              <a:gdLst/>
              <a:ahLst/>
              <a:cxnLst/>
              <a:rect l="l" t="t" r="r" b="b"/>
              <a:pathLst>
                <a:path w="9223098" h="9172791">
                  <a:moveTo>
                    <a:pt x="0" y="0"/>
                  </a:moveTo>
                  <a:lnTo>
                    <a:pt x="9223099" y="0"/>
                  </a:lnTo>
                  <a:lnTo>
                    <a:pt x="9223099" y="9172790"/>
                  </a:lnTo>
                  <a:lnTo>
                    <a:pt x="0" y="9172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2033917" y="7291002"/>
              <a:ext cx="2173336" cy="2686146"/>
            </a:xfrm>
            <a:custGeom>
              <a:avLst/>
              <a:gdLst/>
              <a:ahLst/>
              <a:cxnLst/>
              <a:rect l="l" t="t" r="r" b="b"/>
              <a:pathLst>
                <a:path w="2173336" h="2686146">
                  <a:moveTo>
                    <a:pt x="0" y="0"/>
                  </a:moveTo>
                  <a:lnTo>
                    <a:pt x="2173335" y="0"/>
                  </a:lnTo>
                  <a:lnTo>
                    <a:pt x="2173335" y="2686146"/>
                  </a:lnTo>
                  <a:lnTo>
                    <a:pt x="0" y="26861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653458" y="435254"/>
              <a:ext cx="902011" cy="1095522"/>
            </a:xfrm>
            <a:custGeom>
              <a:avLst/>
              <a:gdLst/>
              <a:ahLst/>
              <a:cxnLst/>
              <a:rect l="l" t="t" r="r" b="b"/>
              <a:pathLst>
                <a:path w="902011" h="1095522">
                  <a:moveTo>
                    <a:pt x="0" y="0"/>
                  </a:moveTo>
                  <a:lnTo>
                    <a:pt x="902011" y="0"/>
                  </a:lnTo>
                  <a:lnTo>
                    <a:pt x="902011" y="1095523"/>
                  </a:lnTo>
                  <a:lnTo>
                    <a:pt x="0" y="1095523"/>
                  </a:lnTo>
                  <a:lnTo>
                    <a:pt x="0" y="0"/>
                  </a:lnTo>
                  <a:close/>
                </a:path>
              </a:pathLst>
            </a:custGeom>
            <a:blipFill>
              <a:blip r:embed="rId8"/>
              <a:stretch>
                <a:fillRect/>
              </a:stretch>
            </a:blipFill>
          </p:spPr>
        </p:sp>
        <p:sp>
          <p:nvSpPr>
            <p:cNvPr id="12" name="Freeform 12"/>
            <p:cNvSpPr/>
            <p:nvPr/>
          </p:nvSpPr>
          <p:spPr>
            <a:xfrm>
              <a:off x="0" y="5488775"/>
              <a:ext cx="3456320" cy="4424064"/>
            </a:xfrm>
            <a:custGeom>
              <a:avLst/>
              <a:gdLst/>
              <a:ahLst/>
              <a:cxnLst/>
              <a:rect l="l" t="t" r="r" b="b"/>
              <a:pathLst>
                <a:path w="3456320" h="4424064">
                  <a:moveTo>
                    <a:pt x="0" y="0"/>
                  </a:moveTo>
                  <a:lnTo>
                    <a:pt x="3456320" y="0"/>
                  </a:lnTo>
                  <a:lnTo>
                    <a:pt x="3456320" y="4424064"/>
                  </a:lnTo>
                  <a:lnTo>
                    <a:pt x="0" y="4424064"/>
                  </a:lnTo>
                  <a:lnTo>
                    <a:pt x="0" y="0"/>
                  </a:lnTo>
                  <a:close/>
                </a:path>
              </a:pathLst>
            </a:custGeom>
            <a:blipFill>
              <a:blip r:embed="rId9"/>
              <a:stretch>
                <a:fillRect l="-179840" t="-69668" r="-168807" b="-64003"/>
              </a:stretch>
            </a:blipFill>
          </p:spPr>
        </p:sp>
        <p:sp>
          <p:nvSpPr>
            <p:cNvPr id="13" name="TextBox 13"/>
            <p:cNvSpPr txBox="1"/>
            <p:nvPr/>
          </p:nvSpPr>
          <p:spPr>
            <a:xfrm>
              <a:off x="5437070" y="7847524"/>
              <a:ext cx="3233854" cy="1073112"/>
            </a:xfrm>
            <a:prstGeom prst="rect">
              <a:avLst/>
            </a:prstGeom>
          </p:spPr>
          <p:txBody>
            <a:bodyPr lIns="0" tIns="0" rIns="0" bIns="0" rtlCol="0" anchor="t">
              <a:spAutoFit/>
            </a:bodyPr>
            <a:lstStyle/>
            <a:p>
              <a:pPr algn="l">
                <a:lnSpc>
                  <a:spcPts val="3215"/>
                </a:lnSpc>
              </a:pPr>
              <a:r>
                <a:rPr lang="en-US" sz="2531" spc="-37">
                  <a:solidFill>
                    <a:srgbClr val="231F20"/>
                  </a:solidFill>
                  <a:latin typeface="Averta Std"/>
                  <a:ea typeface="Averta Std"/>
                  <a:cs typeface="Averta Std"/>
                  <a:sym typeface="Averta Std"/>
                </a:rPr>
                <a:t>Joel Nichols Canada</a:t>
              </a:r>
            </a:p>
          </p:txBody>
        </p:sp>
        <p:sp>
          <p:nvSpPr>
            <p:cNvPr id="14" name="TextBox 14"/>
            <p:cNvSpPr txBox="1"/>
            <p:nvPr/>
          </p:nvSpPr>
          <p:spPr>
            <a:xfrm>
              <a:off x="839884" y="1288857"/>
              <a:ext cx="8089939" cy="5580799"/>
            </a:xfrm>
            <a:prstGeom prst="rect">
              <a:avLst/>
            </a:prstGeom>
          </p:spPr>
          <p:txBody>
            <a:bodyPr lIns="0" tIns="0" rIns="0" bIns="0" rtlCol="0" anchor="t">
              <a:spAutoFit/>
            </a:bodyPr>
            <a:lstStyle/>
            <a:p>
              <a:pPr algn="ctr">
                <a:lnSpc>
                  <a:spcPts val="2996"/>
                </a:lnSpc>
              </a:pPr>
              <a:r>
                <a:rPr lang="en-US" sz="2748" spc="-41">
                  <a:solidFill>
                    <a:srgbClr val="231F20"/>
                  </a:solidFill>
                  <a:latin typeface="Averta 1"/>
                  <a:ea typeface="Averta 1"/>
                  <a:cs typeface="Averta 1"/>
                  <a:sym typeface="Averta 1"/>
                </a:rPr>
                <a:t>“One of the things</a:t>
              </a:r>
            </a:p>
            <a:p>
              <a:pPr algn="ctr">
                <a:lnSpc>
                  <a:spcPts val="2996"/>
                </a:lnSpc>
              </a:pPr>
              <a:r>
                <a:rPr lang="en-US" sz="2748" spc="-41">
                  <a:solidFill>
                    <a:srgbClr val="231F20"/>
                  </a:solidFill>
                  <a:latin typeface="Averta 1"/>
                  <a:ea typeface="Averta 1"/>
                  <a:cs typeface="Averta 1"/>
                  <a:sym typeface="Averta 1"/>
                </a:rPr>
                <a:t>I was most excited about</a:t>
              </a:r>
            </a:p>
            <a:p>
              <a:pPr algn="ctr">
                <a:lnSpc>
                  <a:spcPts val="2996"/>
                </a:lnSpc>
              </a:pPr>
              <a:r>
                <a:rPr lang="en-US" sz="2748" spc="-41">
                  <a:solidFill>
                    <a:srgbClr val="231F20"/>
                  </a:solidFill>
                  <a:latin typeface="Averta 1"/>
                  <a:ea typeface="Averta 1"/>
                  <a:cs typeface="Averta 1"/>
                  <a:sym typeface="Averta 1"/>
                </a:rPr>
                <a:t>is that idea of the Rhodes</a:t>
              </a:r>
            </a:p>
            <a:p>
              <a:pPr algn="ctr">
                <a:lnSpc>
                  <a:spcPts val="2996"/>
                </a:lnSpc>
              </a:pPr>
              <a:r>
                <a:rPr lang="en-US" sz="2748" spc="-41">
                  <a:solidFill>
                    <a:srgbClr val="231F20"/>
                  </a:solidFill>
                  <a:latin typeface="Averta 1"/>
                  <a:ea typeface="Averta 1"/>
                  <a:cs typeface="Averta 1"/>
                  <a:sym typeface="Averta 1"/>
                </a:rPr>
                <a:t>community and the fellowship</a:t>
              </a:r>
            </a:p>
            <a:p>
              <a:pPr algn="ctr">
                <a:lnSpc>
                  <a:spcPts val="2996"/>
                </a:lnSpc>
              </a:pPr>
              <a:r>
                <a:rPr lang="en-US" sz="2748" spc="-41">
                  <a:solidFill>
                    <a:srgbClr val="231F20"/>
                  </a:solidFill>
                  <a:latin typeface="Averta 1"/>
                  <a:ea typeface="Averta 1"/>
                  <a:cs typeface="Averta 1"/>
                  <a:sym typeface="Averta 1"/>
                </a:rPr>
                <a:t>that exists beyond this degree that</a:t>
              </a:r>
            </a:p>
            <a:p>
              <a:pPr algn="ctr">
                <a:lnSpc>
                  <a:spcPts val="2996"/>
                </a:lnSpc>
              </a:pPr>
              <a:r>
                <a:rPr lang="en-US" sz="2748" spc="-41">
                  <a:solidFill>
                    <a:srgbClr val="231F20"/>
                  </a:solidFill>
                  <a:latin typeface="Averta 1"/>
                  <a:ea typeface="Averta 1"/>
                  <a:cs typeface="Averta 1"/>
                  <a:sym typeface="Averta 1"/>
                </a:rPr>
                <a:t>I’ll have with me for life. It’s access to some of the greatest minds in the world, the leading researchers in different fields. And as an artist, it’s amazing to have that kind</a:t>
              </a:r>
            </a:p>
            <a:p>
              <a:pPr algn="ctr">
                <a:lnSpc>
                  <a:spcPts val="2996"/>
                </a:lnSpc>
              </a:pPr>
              <a:endParaRPr lang="en-US" sz="2748" spc="-41">
                <a:solidFill>
                  <a:srgbClr val="231F20"/>
                </a:solidFill>
                <a:latin typeface="Averta 1"/>
                <a:ea typeface="Averta 1"/>
                <a:cs typeface="Averta 1"/>
                <a:sym typeface="Averta 1"/>
              </a:endParaRPr>
            </a:p>
          </p:txBody>
        </p:sp>
        <p:sp>
          <p:nvSpPr>
            <p:cNvPr id="15" name="TextBox 15"/>
            <p:cNvSpPr txBox="1"/>
            <p:nvPr/>
          </p:nvSpPr>
          <p:spPr>
            <a:xfrm>
              <a:off x="0" y="6278926"/>
              <a:ext cx="7454292" cy="1162410"/>
            </a:xfrm>
            <a:prstGeom prst="rect">
              <a:avLst/>
            </a:prstGeom>
          </p:spPr>
          <p:txBody>
            <a:bodyPr lIns="0" tIns="0" rIns="0" bIns="0" rtlCol="0" anchor="t">
              <a:spAutoFit/>
            </a:bodyPr>
            <a:lstStyle/>
            <a:p>
              <a:pPr algn="r">
                <a:lnSpc>
                  <a:spcPts val="3491"/>
                </a:lnSpc>
                <a:spcBef>
                  <a:spcPct val="0"/>
                </a:spcBef>
              </a:pPr>
              <a:r>
                <a:rPr lang="en-US" sz="2748" spc="-41">
                  <a:solidFill>
                    <a:srgbClr val="231F20"/>
                  </a:solidFill>
                  <a:latin typeface="Averta 1"/>
                  <a:ea typeface="Averta 1"/>
                  <a:cs typeface="Averta 1"/>
                  <a:sym typeface="Averta 1"/>
                </a:rPr>
                <a:t>of network set up</a:t>
              </a:r>
            </a:p>
            <a:p>
              <a:pPr algn="r">
                <a:lnSpc>
                  <a:spcPts val="3491"/>
                </a:lnSpc>
                <a:spcBef>
                  <a:spcPct val="0"/>
                </a:spcBef>
              </a:pPr>
              <a:r>
                <a:rPr lang="en-US" sz="2748" spc="-41">
                  <a:solidFill>
                    <a:srgbClr val="231F20"/>
                  </a:solidFill>
                  <a:latin typeface="Averta 1"/>
                  <a:ea typeface="Averta 1"/>
                  <a:cs typeface="Averta 1"/>
                  <a:sym typeface="Averta 1"/>
                </a:rPr>
                <a:t> for you.”</a:t>
              </a:r>
            </a:p>
          </p:txBody>
        </p:sp>
      </p:grpSp>
      <p:sp>
        <p:nvSpPr>
          <p:cNvPr id="16" name="TextBox 16"/>
          <p:cNvSpPr txBox="1"/>
          <p:nvPr/>
        </p:nvSpPr>
        <p:spPr>
          <a:xfrm>
            <a:off x="1028700" y="1751922"/>
            <a:ext cx="10378930" cy="571500"/>
          </a:xfrm>
          <a:prstGeom prst="rect">
            <a:avLst/>
          </a:prstGeom>
        </p:spPr>
        <p:txBody>
          <a:bodyPr lIns="0" tIns="0" rIns="0" bIns="0" rtlCol="0" anchor="t">
            <a:spAutoFit/>
          </a:bodyPr>
          <a:lstStyle/>
          <a:p>
            <a:pPr algn="l">
              <a:lnSpc>
                <a:spcPts val="4439"/>
              </a:lnSpc>
            </a:pPr>
            <a:r>
              <a:rPr lang="en-US" sz="3699">
                <a:solidFill>
                  <a:srgbClr val="ECE4D3"/>
                </a:solidFill>
                <a:latin typeface="Averta 3"/>
                <a:ea typeface="Averta 3"/>
                <a:cs typeface="Averta 3"/>
                <a:sym typeface="Averta 3"/>
              </a:rPr>
              <a:t>The Rhodes Community: A lifelong fellowship</a:t>
            </a:r>
          </a:p>
        </p:txBody>
      </p:sp>
      <p:sp>
        <p:nvSpPr>
          <p:cNvPr id="17" name="Freeform 17"/>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0"/>
            <a:stretch>
              <a:fillRect l="-88" r="-88"/>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A5B4"/>
        </a:solidFill>
        <a:effectLst/>
      </p:bgPr>
    </p:bg>
    <p:spTree>
      <p:nvGrpSpPr>
        <p:cNvPr id="1" name=""/>
        <p:cNvGrpSpPr/>
        <p:nvPr/>
      </p:nvGrpSpPr>
      <p:grpSpPr>
        <a:xfrm>
          <a:off x="0" y="0"/>
          <a:ext cx="0" cy="0"/>
          <a:chOff x="0" y="0"/>
          <a:chExt cx="0" cy="0"/>
        </a:xfrm>
      </p:grpSpPr>
      <p:sp>
        <p:nvSpPr>
          <p:cNvPr id="2" name="Freeform 2"/>
          <p:cNvSpPr/>
          <p:nvPr/>
        </p:nvSpPr>
        <p:spPr>
          <a:xfrm>
            <a:off x="11705679" y="3077273"/>
            <a:ext cx="568617" cy="690604"/>
          </a:xfrm>
          <a:custGeom>
            <a:avLst/>
            <a:gdLst/>
            <a:ahLst/>
            <a:cxnLst/>
            <a:rect l="l" t="t" r="r" b="b"/>
            <a:pathLst>
              <a:path w="568617" h="690604">
                <a:moveTo>
                  <a:pt x="0" y="0"/>
                </a:moveTo>
                <a:lnTo>
                  <a:pt x="568617" y="0"/>
                </a:lnTo>
                <a:lnTo>
                  <a:pt x="568617" y="690604"/>
                </a:lnTo>
                <a:lnTo>
                  <a:pt x="0" y="690604"/>
                </a:lnTo>
                <a:lnTo>
                  <a:pt x="0" y="0"/>
                </a:lnTo>
                <a:close/>
              </a:path>
            </a:pathLst>
          </a:custGeom>
          <a:blipFill>
            <a:blip r:embed="rId2"/>
            <a:stretch>
              <a:fillRect/>
            </a:stretch>
          </a:blipFill>
        </p:spPr>
      </p:sp>
      <p:grpSp>
        <p:nvGrpSpPr>
          <p:cNvPr id="3" name="Group 3"/>
          <p:cNvGrpSpPr/>
          <p:nvPr/>
        </p:nvGrpSpPr>
        <p:grpSpPr>
          <a:xfrm>
            <a:off x="10845242" y="2840994"/>
            <a:ext cx="7442758" cy="7484106"/>
            <a:chOff x="0" y="0"/>
            <a:chExt cx="9923677" cy="9978808"/>
          </a:xfrm>
        </p:grpSpPr>
        <p:grpSp>
          <p:nvGrpSpPr>
            <p:cNvPr id="4" name="Group 4"/>
            <p:cNvGrpSpPr/>
            <p:nvPr/>
          </p:nvGrpSpPr>
          <p:grpSpPr>
            <a:xfrm>
              <a:off x="0" y="0"/>
              <a:ext cx="9923677" cy="9923677"/>
              <a:chOff x="0" y="0"/>
              <a:chExt cx="2709333" cy="2709333"/>
            </a:xfrm>
          </p:grpSpPr>
          <p:sp>
            <p:nvSpPr>
              <p:cNvPr id="5" name="Freeform 5"/>
              <p:cNvSpPr/>
              <p:nvPr/>
            </p:nvSpPr>
            <p:spPr>
              <a:xfrm>
                <a:off x="0" y="0"/>
                <a:ext cx="2709333" cy="2709333"/>
              </a:xfrm>
              <a:custGeom>
                <a:avLst/>
                <a:gdLst/>
                <a:ahLst/>
                <a:cxnLst/>
                <a:rect l="l" t="t" r="r" b="b"/>
                <a:pathLst>
                  <a:path w="2709333" h="2709333">
                    <a:moveTo>
                      <a:pt x="0" y="0"/>
                    </a:moveTo>
                    <a:lnTo>
                      <a:pt x="2709333" y="0"/>
                    </a:lnTo>
                    <a:lnTo>
                      <a:pt x="2709333" y="2709333"/>
                    </a:lnTo>
                    <a:lnTo>
                      <a:pt x="0" y="2709333"/>
                    </a:lnTo>
                    <a:close/>
                  </a:path>
                </a:pathLst>
              </a:custGeom>
              <a:solidFill>
                <a:srgbClr val="ECECEC"/>
              </a:solidFill>
            </p:spPr>
          </p:sp>
          <p:sp>
            <p:nvSpPr>
              <p:cNvPr id="6" name="TextBox 6"/>
              <p:cNvSpPr txBox="1"/>
              <p:nvPr/>
            </p:nvSpPr>
            <p:spPr>
              <a:xfrm>
                <a:off x="0" y="-38100"/>
                <a:ext cx="2709333" cy="2747433"/>
              </a:xfrm>
              <a:prstGeom prst="rect">
                <a:avLst/>
              </a:prstGeom>
            </p:spPr>
            <p:txBody>
              <a:bodyPr lIns="41020" tIns="41020" rIns="41020" bIns="41020" rtlCol="0" anchor="ctr"/>
              <a:lstStyle/>
              <a:p>
                <a:pPr algn="ctr">
                  <a:lnSpc>
                    <a:spcPts val="2645"/>
                  </a:lnSpc>
                </a:pPr>
                <a:endParaRPr/>
              </a:p>
            </p:txBody>
          </p:sp>
        </p:grpSp>
        <p:sp>
          <p:nvSpPr>
            <p:cNvPr id="7" name="Freeform 7"/>
            <p:cNvSpPr/>
            <p:nvPr/>
          </p:nvSpPr>
          <p:spPr>
            <a:xfrm>
              <a:off x="0" y="0"/>
              <a:ext cx="9914488" cy="9914488"/>
            </a:xfrm>
            <a:custGeom>
              <a:avLst/>
              <a:gdLst/>
              <a:ahLst/>
              <a:cxnLst/>
              <a:rect l="l" t="t" r="r" b="b"/>
              <a:pathLst>
                <a:path w="9914488" h="9914488">
                  <a:moveTo>
                    <a:pt x="0" y="0"/>
                  </a:moveTo>
                  <a:lnTo>
                    <a:pt x="9914488" y="0"/>
                  </a:lnTo>
                  <a:lnTo>
                    <a:pt x="9914488" y="9914488"/>
                  </a:lnTo>
                  <a:lnTo>
                    <a:pt x="0" y="9914488"/>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8" name="Freeform 8"/>
            <p:cNvSpPr/>
            <p:nvPr/>
          </p:nvSpPr>
          <p:spPr>
            <a:xfrm>
              <a:off x="426213" y="397188"/>
              <a:ext cx="9224633" cy="9174317"/>
            </a:xfrm>
            <a:custGeom>
              <a:avLst/>
              <a:gdLst/>
              <a:ahLst/>
              <a:cxnLst/>
              <a:rect l="l" t="t" r="r" b="b"/>
              <a:pathLst>
                <a:path w="9224633" h="9174317">
                  <a:moveTo>
                    <a:pt x="0" y="0"/>
                  </a:moveTo>
                  <a:lnTo>
                    <a:pt x="9224634" y="0"/>
                  </a:lnTo>
                  <a:lnTo>
                    <a:pt x="9224634" y="9174317"/>
                  </a:lnTo>
                  <a:lnTo>
                    <a:pt x="0" y="91743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911824" y="7292216"/>
              <a:ext cx="2173698" cy="2686593"/>
            </a:xfrm>
            <a:custGeom>
              <a:avLst/>
              <a:gdLst/>
              <a:ahLst/>
              <a:cxnLst/>
              <a:rect l="l" t="t" r="r" b="b"/>
              <a:pathLst>
                <a:path w="2173698" h="2686593">
                  <a:moveTo>
                    <a:pt x="0" y="0"/>
                  </a:moveTo>
                  <a:lnTo>
                    <a:pt x="2173697" y="0"/>
                  </a:lnTo>
                  <a:lnTo>
                    <a:pt x="2173697" y="2686592"/>
                  </a:lnTo>
                  <a:lnTo>
                    <a:pt x="0" y="26865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flipH="1">
              <a:off x="0" y="5754262"/>
              <a:ext cx="3782010" cy="4160226"/>
            </a:xfrm>
            <a:custGeom>
              <a:avLst/>
              <a:gdLst/>
              <a:ahLst/>
              <a:cxnLst/>
              <a:rect l="l" t="t" r="r" b="b"/>
              <a:pathLst>
                <a:path w="3782010" h="4160226">
                  <a:moveTo>
                    <a:pt x="3782010" y="0"/>
                  </a:moveTo>
                  <a:lnTo>
                    <a:pt x="0" y="0"/>
                  </a:lnTo>
                  <a:lnTo>
                    <a:pt x="0" y="4160226"/>
                  </a:lnTo>
                  <a:lnTo>
                    <a:pt x="3782010" y="4160226"/>
                  </a:lnTo>
                  <a:lnTo>
                    <a:pt x="3782010" y="0"/>
                  </a:lnTo>
                  <a:close/>
                </a:path>
              </a:pathLst>
            </a:custGeom>
            <a:blipFill>
              <a:blip r:embed="rId9"/>
              <a:stretch>
                <a:fillRect r="-10000"/>
              </a:stretch>
            </a:blipFill>
          </p:spPr>
        </p:sp>
        <p:sp>
          <p:nvSpPr>
            <p:cNvPr id="11" name="TextBox 11"/>
            <p:cNvSpPr txBox="1"/>
            <p:nvPr/>
          </p:nvSpPr>
          <p:spPr>
            <a:xfrm>
              <a:off x="992887" y="1379589"/>
              <a:ext cx="8091285" cy="4806488"/>
            </a:xfrm>
            <a:prstGeom prst="rect">
              <a:avLst/>
            </a:prstGeom>
          </p:spPr>
          <p:txBody>
            <a:bodyPr lIns="0" tIns="0" rIns="0" bIns="0" rtlCol="0" anchor="t">
              <a:spAutoFit/>
            </a:bodyPr>
            <a:lstStyle/>
            <a:p>
              <a:pPr algn="ctr">
                <a:lnSpc>
                  <a:spcPts val="2839"/>
                </a:lnSpc>
              </a:pPr>
              <a:r>
                <a:rPr lang="en-US" sz="2604" spc="-39">
                  <a:solidFill>
                    <a:srgbClr val="000000"/>
                  </a:solidFill>
                  <a:latin typeface="Averta 1"/>
                  <a:ea typeface="Averta 1"/>
                  <a:cs typeface="Averta 1"/>
                  <a:sym typeface="Averta 1"/>
                </a:rPr>
                <a:t>“Words cannot do justice</a:t>
              </a:r>
            </a:p>
            <a:p>
              <a:pPr algn="ctr">
                <a:lnSpc>
                  <a:spcPts val="2839"/>
                </a:lnSpc>
              </a:pPr>
              <a:r>
                <a:rPr lang="en-US" sz="2604" spc="-39">
                  <a:solidFill>
                    <a:srgbClr val="000000"/>
                  </a:solidFill>
                  <a:latin typeface="Averta 1"/>
                  <a:ea typeface="Averta 1"/>
                  <a:cs typeface="Averta 1"/>
                  <a:sym typeface="Averta 1"/>
                </a:rPr>
                <a:t>to the experience of being a</a:t>
              </a:r>
            </a:p>
            <a:p>
              <a:pPr algn="ctr">
                <a:lnSpc>
                  <a:spcPts val="2839"/>
                </a:lnSpc>
              </a:pPr>
              <a:r>
                <a:rPr lang="en-US" sz="2604" spc="-39">
                  <a:solidFill>
                    <a:srgbClr val="000000"/>
                  </a:solidFill>
                  <a:latin typeface="Averta 1"/>
                  <a:ea typeface="Averta 1"/>
                  <a:cs typeface="Averta 1"/>
                  <a:sym typeface="Averta 1"/>
                </a:rPr>
                <a:t>student at this great university,</a:t>
              </a:r>
            </a:p>
            <a:p>
              <a:pPr algn="ctr">
                <a:lnSpc>
                  <a:spcPts val="2839"/>
                </a:lnSpc>
              </a:pPr>
              <a:r>
                <a:rPr lang="en-US" sz="2604" spc="-39">
                  <a:solidFill>
                    <a:srgbClr val="000000"/>
                  </a:solidFill>
                  <a:latin typeface="Averta 1"/>
                  <a:ea typeface="Averta 1"/>
                  <a:cs typeface="Averta 1"/>
                  <a:sym typeface="Averta 1"/>
                </a:rPr>
                <a:t>reading from the historic Bodleian libraries, and working alongside some</a:t>
              </a:r>
            </a:p>
            <a:p>
              <a:pPr algn="ctr">
                <a:lnSpc>
                  <a:spcPts val="2839"/>
                </a:lnSpc>
              </a:pPr>
              <a:r>
                <a:rPr lang="en-US" sz="2604" spc="-39">
                  <a:solidFill>
                    <a:srgbClr val="000000"/>
                  </a:solidFill>
                  <a:latin typeface="Averta 1"/>
                  <a:ea typeface="Averta 1"/>
                  <a:cs typeface="Averta 1"/>
                  <a:sym typeface="Averta 1"/>
                </a:rPr>
                <a:t>of the brightest minds in the world. If you are reading this, and considering to be the next Rhodes Scholar, I wish to tell you that you are more than qualified, that you should stop second guessing</a:t>
              </a:r>
            </a:p>
          </p:txBody>
        </p:sp>
        <p:sp>
          <p:nvSpPr>
            <p:cNvPr id="12" name="TextBox 12"/>
            <p:cNvSpPr txBox="1"/>
            <p:nvPr/>
          </p:nvSpPr>
          <p:spPr>
            <a:xfrm>
              <a:off x="3625183" y="6205128"/>
              <a:ext cx="4828317" cy="946977"/>
            </a:xfrm>
            <a:prstGeom prst="rect">
              <a:avLst/>
            </a:prstGeom>
          </p:spPr>
          <p:txBody>
            <a:bodyPr lIns="0" tIns="0" rIns="0" bIns="0" rtlCol="0" anchor="t">
              <a:spAutoFit/>
            </a:bodyPr>
            <a:lstStyle/>
            <a:p>
              <a:pPr algn="r">
                <a:lnSpc>
                  <a:spcPts val="2760"/>
                </a:lnSpc>
              </a:pPr>
              <a:r>
                <a:rPr lang="en-US" sz="2532" spc="-37">
                  <a:solidFill>
                    <a:srgbClr val="000000"/>
                  </a:solidFill>
                  <a:latin typeface="Averta 1"/>
                  <a:ea typeface="Averta 1"/>
                  <a:cs typeface="Averta 1"/>
                  <a:sym typeface="Averta 1"/>
                </a:rPr>
                <a:t>yourself, and put forward</a:t>
              </a:r>
            </a:p>
            <a:p>
              <a:pPr algn="r">
                <a:lnSpc>
                  <a:spcPts val="2760"/>
                </a:lnSpc>
              </a:pPr>
              <a:r>
                <a:rPr lang="en-US" sz="2532" spc="-37">
                  <a:solidFill>
                    <a:srgbClr val="000000"/>
                  </a:solidFill>
                  <a:latin typeface="Averta 1"/>
                  <a:ea typeface="Averta 1"/>
                  <a:cs typeface="Averta 1"/>
                  <a:sym typeface="Averta 1"/>
                </a:rPr>
                <a:t>a strong application.” </a:t>
              </a:r>
            </a:p>
          </p:txBody>
        </p:sp>
        <p:sp>
          <p:nvSpPr>
            <p:cNvPr id="13" name="TextBox 13"/>
            <p:cNvSpPr txBox="1"/>
            <p:nvPr/>
          </p:nvSpPr>
          <p:spPr>
            <a:xfrm>
              <a:off x="4863643" y="7513810"/>
              <a:ext cx="3234392" cy="1090807"/>
            </a:xfrm>
            <a:prstGeom prst="rect">
              <a:avLst/>
            </a:prstGeom>
          </p:spPr>
          <p:txBody>
            <a:bodyPr lIns="0" tIns="0" rIns="0" bIns="0" rtlCol="0" anchor="t">
              <a:spAutoFit/>
            </a:bodyPr>
            <a:lstStyle/>
            <a:p>
              <a:pPr algn="l">
                <a:lnSpc>
                  <a:spcPts val="3307"/>
                </a:lnSpc>
              </a:pPr>
              <a:r>
                <a:rPr lang="en-US" sz="2604" spc="-39">
                  <a:solidFill>
                    <a:srgbClr val="231F20"/>
                  </a:solidFill>
                  <a:latin typeface="Averta Std"/>
                  <a:ea typeface="Averta Std"/>
                  <a:cs typeface="Averta Std"/>
                  <a:sym typeface="Averta Std"/>
                </a:rPr>
                <a:t>Daniel Mwendwa</a:t>
              </a:r>
            </a:p>
            <a:p>
              <a:pPr algn="l">
                <a:lnSpc>
                  <a:spcPts val="3307"/>
                </a:lnSpc>
              </a:pPr>
              <a:r>
                <a:rPr lang="en-US" sz="2604" spc="-39">
                  <a:solidFill>
                    <a:srgbClr val="231F20"/>
                  </a:solidFill>
                  <a:latin typeface="Averta Std"/>
                  <a:ea typeface="Averta Std"/>
                  <a:cs typeface="Averta Std"/>
                  <a:sym typeface="Averta Std"/>
                </a:rPr>
                <a:t>Kenya</a:t>
              </a:r>
            </a:p>
          </p:txBody>
        </p:sp>
      </p:grpSp>
      <p:sp>
        <p:nvSpPr>
          <p:cNvPr id="15" name="TextBox 15"/>
          <p:cNvSpPr txBox="1"/>
          <p:nvPr/>
        </p:nvSpPr>
        <p:spPr>
          <a:xfrm>
            <a:off x="942413" y="526511"/>
            <a:ext cx="11928568" cy="920066"/>
          </a:xfrm>
          <a:prstGeom prst="rect">
            <a:avLst/>
          </a:prstGeom>
        </p:spPr>
        <p:txBody>
          <a:bodyPr lIns="0" tIns="0" rIns="0" bIns="0" rtlCol="0" anchor="t">
            <a:spAutoFit/>
          </a:bodyPr>
          <a:lstStyle/>
          <a:p>
            <a:pPr algn="l">
              <a:lnSpc>
                <a:spcPts val="7560"/>
              </a:lnSpc>
            </a:pPr>
            <a:r>
              <a:rPr lang="en-US" sz="5400">
                <a:solidFill>
                  <a:srgbClr val="FDDCA1"/>
                </a:solidFill>
                <a:latin typeface="Averta 2"/>
                <a:ea typeface="Averta 2"/>
                <a:cs typeface="Averta 2"/>
                <a:sym typeface="Averta 2"/>
              </a:rPr>
              <a:t>What makes the Scholarship Unique?</a:t>
            </a:r>
          </a:p>
        </p:txBody>
      </p:sp>
      <p:sp>
        <p:nvSpPr>
          <p:cNvPr id="16" name="TextBox 16"/>
          <p:cNvSpPr txBox="1"/>
          <p:nvPr/>
        </p:nvSpPr>
        <p:spPr>
          <a:xfrm>
            <a:off x="769994" y="2736219"/>
            <a:ext cx="9445808" cy="4791075"/>
          </a:xfrm>
          <a:prstGeom prst="rect">
            <a:avLst/>
          </a:prstGeom>
        </p:spPr>
        <p:txBody>
          <a:bodyPr lIns="0" tIns="0" rIns="0" bIns="0" rtlCol="0" anchor="t">
            <a:spAutoFit/>
          </a:bodyPr>
          <a:lstStyle/>
          <a:p>
            <a:pPr marL="647702" lvl="1" indent="-323851" algn="l">
              <a:lnSpc>
                <a:spcPts val="4200"/>
              </a:lnSpc>
              <a:buFont typeface="Arial"/>
              <a:buChar char="•"/>
            </a:pPr>
            <a:r>
              <a:rPr lang="en-US" sz="3000">
                <a:solidFill>
                  <a:srgbClr val="000000"/>
                </a:solidFill>
                <a:latin typeface="Averta 1"/>
                <a:ea typeface="Averta 1"/>
                <a:cs typeface="Averta 1"/>
                <a:sym typeface="Averta 1"/>
              </a:rPr>
              <a:t>The University of Oxford consistently ranks among the top universities globally.</a:t>
            </a:r>
          </a:p>
          <a:p>
            <a:pPr algn="l">
              <a:lnSpc>
                <a:spcPts val="4200"/>
              </a:lnSpc>
              <a:spcBef>
                <a:spcPct val="0"/>
              </a:spcBef>
            </a:pPr>
            <a:endParaRPr lang="en-US" sz="3000">
              <a:solidFill>
                <a:srgbClr val="000000"/>
              </a:solidFill>
              <a:latin typeface="Averta 1"/>
              <a:ea typeface="Averta 1"/>
              <a:cs typeface="Averta 1"/>
              <a:sym typeface="Averta 1"/>
            </a:endParaRPr>
          </a:p>
          <a:p>
            <a:pPr marL="647702" lvl="1" indent="-323851" algn="l">
              <a:lnSpc>
                <a:spcPts val="4200"/>
              </a:lnSpc>
              <a:buFont typeface="Arial"/>
              <a:buChar char="•"/>
            </a:pPr>
            <a:r>
              <a:rPr lang="en-US" sz="3000">
                <a:solidFill>
                  <a:srgbClr val="000000"/>
                </a:solidFill>
                <a:latin typeface="Averta 1"/>
                <a:ea typeface="Averta 1"/>
                <a:cs typeface="Averta 1"/>
                <a:sym typeface="Averta 1"/>
              </a:rPr>
              <a:t>You will have access to world-leading academic departments covering a wide range of disciplines.</a:t>
            </a:r>
          </a:p>
          <a:p>
            <a:pPr algn="l">
              <a:lnSpc>
                <a:spcPts val="4200"/>
              </a:lnSpc>
              <a:spcBef>
                <a:spcPct val="0"/>
              </a:spcBef>
            </a:pPr>
            <a:endParaRPr lang="en-US" sz="3000">
              <a:solidFill>
                <a:srgbClr val="000000"/>
              </a:solidFill>
              <a:latin typeface="Averta 1"/>
              <a:ea typeface="Averta 1"/>
              <a:cs typeface="Averta 1"/>
              <a:sym typeface="Averta 1"/>
            </a:endParaRPr>
          </a:p>
          <a:p>
            <a:pPr marL="647702" lvl="1" indent="-323851" algn="l">
              <a:lnSpc>
                <a:spcPts val="4200"/>
              </a:lnSpc>
              <a:buFont typeface="Arial"/>
              <a:buChar char="•"/>
            </a:pPr>
            <a:r>
              <a:rPr lang="en-US" sz="3000">
                <a:solidFill>
                  <a:srgbClr val="000000"/>
                </a:solidFill>
                <a:latin typeface="Averta 1"/>
                <a:ea typeface="Averta 1"/>
                <a:cs typeface="Averta 1"/>
                <a:sym typeface="Averta 1"/>
              </a:rPr>
              <a:t>You will be part of an interdisciplinary college community with outstanding social, sports and cultural facilities.</a:t>
            </a:r>
          </a:p>
        </p:txBody>
      </p:sp>
      <p:sp>
        <p:nvSpPr>
          <p:cNvPr id="17" name="TextBox 17"/>
          <p:cNvSpPr txBox="1"/>
          <p:nvPr/>
        </p:nvSpPr>
        <p:spPr>
          <a:xfrm>
            <a:off x="1028700" y="1751922"/>
            <a:ext cx="10378930" cy="571500"/>
          </a:xfrm>
          <a:prstGeom prst="rect">
            <a:avLst/>
          </a:prstGeom>
        </p:spPr>
        <p:txBody>
          <a:bodyPr lIns="0" tIns="0" rIns="0" bIns="0" rtlCol="0" anchor="t">
            <a:spAutoFit/>
          </a:bodyPr>
          <a:lstStyle/>
          <a:p>
            <a:pPr algn="l">
              <a:lnSpc>
                <a:spcPts val="4439"/>
              </a:lnSpc>
            </a:pPr>
            <a:r>
              <a:rPr lang="en-US" sz="3699">
                <a:solidFill>
                  <a:srgbClr val="FDDCA1"/>
                </a:solidFill>
                <a:latin typeface="Averta 3"/>
                <a:ea typeface="Averta 3"/>
                <a:cs typeface="Averta 3"/>
                <a:sym typeface="Averta 3"/>
              </a:rPr>
              <a:t>You will study at the University of Oxford</a:t>
            </a:r>
          </a:p>
        </p:txBody>
      </p:sp>
      <p:sp>
        <p:nvSpPr>
          <p:cNvPr id="18" name="Freeform 18"/>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0"/>
            <a:stretch>
              <a:fillRect l="-88" r="-88"/>
            </a:stretch>
          </a:blipFill>
        </p:spPr>
      </p:sp>
      <p:sp>
        <p:nvSpPr>
          <p:cNvPr id="19" name="TextBox 19"/>
          <p:cNvSpPr txBox="1"/>
          <p:nvPr/>
        </p:nvSpPr>
        <p:spPr>
          <a:xfrm>
            <a:off x="3607605" y="7849226"/>
            <a:ext cx="3447295" cy="1307814"/>
          </a:xfrm>
          <a:prstGeom prst="rect">
            <a:avLst/>
          </a:prstGeom>
        </p:spPr>
        <p:txBody>
          <a:bodyPr lIns="0" tIns="0" rIns="0" bIns="0" rtlCol="0" anchor="t">
            <a:spAutoFit/>
          </a:bodyPr>
          <a:lstStyle/>
          <a:p>
            <a:pPr algn="l">
              <a:lnSpc>
                <a:spcPts val="3515"/>
              </a:lnSpc>
            </a:pPr>
            <a:r>
              <a:rPr lang="en-US" sz="2511">
                <a:solidFill>
                  <a:srgbClr val="000000"/>
                </a:solidFill>
                <a:latin typeface="Averta 1"/>
                <a:ea typeface="Averta 1"/>
                <a:cs typeface="Averta 1"/>
                <a:sym typeface="Averta 1"/>
              </a:rPr>
              <a:t>More reasons to choose Oxford for your postgraduate studies:</a:t>
            </a:r>
          </a:p>
        </p:txBody>
      </p:sp>
      <p:sp>
        <p:nvSpPr>
          <p:cNvPr id="20" name="Freeform 14">
            <a:extLst>
              <a:ext uri="{FF2B5EF4-FFF2-40B4-BE49-F238E27FC236}">
                <a16:creationId xmlns:a16="http://schemas.microsoft.com/office/drawing/2014/main" id="{FC1EA299-200C-47A5-BA7B-F02487316AA6}"/>
              </a:ext>
            </a:extLst>
          </p:cNvPr>
          <p:cNvSpPr/>
          <p:nvPr/>
        </p:nvSpPr>
        <p:spPr>
          <a:xfrm>
            <a:off x="7381186" y="7730204"/>
            <a:ext cx="1609748" cy="1609748"/>
          </a:xfrm>
          <a:custGeom>
            <a:avLst/>
            <a:gdLst/>
            <a:ahLst/>
            <a:cxnLst/>
            <a:rect l="l" t="t" r="r" b="b"/>
            <a:pathLst>
              <a:path w="1609748" h="1609748">
                <a:moveTo>
                  <a:pt x="0" y="0"/>
                </a:moveTo>
                <a:lnTo>
                  <a:pt x="1609748" y="0"/>
                </a:lnTo>
                <a:lnTo>
                  <a:pt x="1609748" y="1609748"/>
                </a:lnTo>
                <a:lnTo>
                  <a:pt x="0" y="1609748"/>
                </a:lnTo>
                <a:lnTo>
                  <a:pt x="0" y="0"/>
                </a:lnTo>
                <a:close/>
              </a:path>
            </a:pathLst>
          </a:custGeom>
          <a:blipFill>
            <a:blip r:embed="rId11"/>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1303</Words>
  <Application>Microsoft Office PowerPoint</Application>
  <PresentationFormat>Custom</PresentationFormat>
  <Paragraphs>152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Averta Std</vt:lpstr>
      <vt:lpstr>Arial</vt:lpstr>
      <vt:lpstr>Averta 3</vt:lpstr>
      <vt:lpstr>Calibri</vt:lpstr>
      <vt:lpstr>Averta 1</vt:lpstr>
      <vt:lpstr>Averta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Rhodes Scholarship Presentation - Students 2025</dc:title>
  <cp:lastModifiedBy>Mathilde</cp:lastModifiedBy>
  <cp:revision>3</cp:revision>
  <dcterms:created xsi:type="dcterms:W3CDTF">2006-08-16T00:00:00Z</dcterms:created>
  <dcterms:modified xsi:type="dcterms:W3CDTF">2025-04-11T14:30:55Z</dcterms:modified>
  <dc:identifier>DAGkVOGUT8E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3178089</vt:lpwstr>
  </property>
  <property fmtid="{D5CDD505-2E9C-101B-9397-08002B2CF9AE}" pid="3" name="NXPowerLiteSettings">
    <vt:lpwstr>F7000400038000</vt:lpwstr>
  </property>
  <property fmtid="{D5CDD505-2E9C-101B-9397-08002B2CF9AE}" pid="4" name="NXPowerLiteVersion">
    <vt:lpwstr>S10.3.1</vt:lpwstr>
  </property>
</Properties>
</file>